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handoutMasterIdLst>
    <p:handoutMasterId r:id="rId29"/>
  </p:handoutMasterIdLst>
  <p:sldIdLst>
    <p:sldId id="450" r:id="rId2"/>
    <p:sldId id="634" r:id="rId3"/>
    <p:sldId id="635" r:id="rId4"/>
    <p:sldId id="663" r:id="rId5"/>
    <p:sldId id="664" r:id="rId6"/>
    <p:sldId id="665" r:id="rId7"/>
    <p:sldId id="666" r:id="rId8"/>
    <p:sldId id="667" r:id="rId9"/>
    <p:sldId id="669" r:id="rId10"/>
    <p:sldId id="670" r:id="rId11"/>
    <p:sldId id="671" r:id="rId12"/>
    <p:sldId id="672" r:id="rId13"/>
    <p:sldId id="673" r:id="rId14"/>
    <p:sldId id="674" r:id="rId15"/>
    <p:sldId id="675" r:id="rId16"/>
    <p:sldId id="676" r:id="rId17"/>
    <p:sldId id="677" r:id="rId18"/>
    <p:sldId id="678" r:id="rId19"/>
    <p:sldId id="679" r:id="rId20"/>
    <p:sldId id="680" r:id="rId21"/>
    <p:sldId id="681" r:id="rId22"/>
    <p:sldId id="682" r:id="rId23"/>
    <p:sldId id="683" r:id="rId24"/>
    <p:sldId id="684" r:id="rId25"/>
    <p:sldId id="702" r:id="rId26"/>
    <p:sldId id="703" r:id="rId2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0432FF"/>
    <a:srgbClr val="00FF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574" autoAdjust="0"/>
    <p:restoredTop sz="96405" autoAdjust="0"/>
  </p:normalViewPr>
  <p:slideViewPr>
    <p:cSldViewPr snapToGrid="0" snapToObjects="1">
      <p:cViewPr varScale="1">
        <p:scale>
          <a:sx n="155" d="100"/>
          <a:sy n="155" d="100"/>
        </p:scale>
        <p:origin x="1072" y="17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5CF7C78-A87B-9B4D-A9D1-7364E5DA120C}" type="datetime1">
              <a:rPr lang="en-US" smtClean="0"/>
              <a:t>9/30/21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1F5DE9D-0A37-8441-8B4F-F3BACD0F69DA}" type="slidenum">
              <a:rPr lang="en-US" smtClean="0"/>
              <a:t>‹#›</a:t>
            </a:fld>
            <a:endParaRPr lang="en-US"/>
          </a:p>
        </p:txBody>
      </p:sp>
    </p:spTree>
    <p:extLst>
      <p:ext uri="{BB962C8B-B14F-4D97-AF65-F5344CB8AC3E}">
        <p14:creationId xmlns:p14="http://schemas.microsoft.com/office/powerpoint/2010/main" val="981337993"/>
      </p:ext>
    </p:extLst>
  </p:cSld>
  <p:clrMap bg1="lt1" tx1="dk1" bg2="lt2" tx2="dk2" accent1="accent1" accent2="accent2" accent3="accent3" accent4="accent4" accent5="accent5" accent6="accent6" hlink="hlink" folHlink="folHlink"/>
  <p:hf hdr="0" ftr="0" dt="0"/>
</p:handoutMaster>
</file>

<file path=ppt/media/image10.png>
</file>

<file path=ppt/media/image2.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AA2943-DE60-F34D-A49E-8FF3146C7A9A}" type="datetime1">
              <a:rPr lang="en-US" smtClean="0"/>
              <a:t>9/30/21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E100B7-F0F0-BA4B-98D9-DC51A8C921F3}" type="slidenum">
              <a:rPr lang="en-US" smtClean="0"/>
              <a:t>‹#›</a:t>
            </a:fld>
            <a:endParaRPr lang="en-US"/>
          </a:p>
        </p:txBody>
      </p:sp>
    </p:spTree>
    <p:extLst>
      <p:ext uri="{BB962C8B-B14F-4D97-AF65-F5344CB8AC3E}">
        <p14:creationId xmlns:p14="http://schemas.microsoft.com/office/powerpoint/2010/main" val="113987348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Morning everyone</a:t>
            </a:r>
          </a:p>
          <a:p>
            <a:endParaRPr lang="en-US" dirty="0"/>
          </a:p>
          <a:p>
            <a:r>
              <a:rPr lang="en-US" dirty="0"/>
              <a:t>Today we are looking into control flow part III in C++.</a:t>
            </a:r>
          </a:p>
        </p:txBody>
      </p:sp>
      <p:sp>
        <p:nvSpPr>
          <p:cNvPr id="4" name="Slide Number Placeholder 3"/>
          <p:cNvSpPr>
            <a:spLocks noGrp="1"/>
          </p:cNvSpPr>
          <p:nvPr>
            <p:ph type="sldNum" sz="quarter" idx="5"/>
          </p:nvPr>
        </p:nvSpPr>
        <p:spPr/>
        <p:txBody>
          <a:bodyPr/>
          <a:lstStyle/>
          <a:p>
            <a:fld id="{AAE100B7-F0F0-BA4B-98D9-DC51A8C921F3}" type="slidenum">
              <a:rPr lang="en-US" smtClean="0"/>
              <a:t>1</a:t>
            </a:fld>
            <a:endParaRPr lang="en-US"/>
          </a:p>
        </p:txBody>
      </p:sp>
    </p:spTree>
    <p:extLst>
      <p:ext uri="{BB962C8B-B14F-4D97-AF65-F5344CB8AC3E}">
        <p14:creationId xmlns:p14="http://schemas.microsoft.com/office/powerpoint/2010/main" val="19007360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do a practice</a:t>
            </a:r>
          </a:p>
        </p:txBody>
      </p:sp>
      <p:sp>
        <p:nvSpPr>
          <p:cNvPr id="4" name="Slide Number Placeholder 3"/>
          <p:cNvSpPr>
            <a:spLocks noGrp="1"/>
          </p:cNvSpPr>
          <p:nvPr>
            <p:ph type="sldNum" sz="quarter" idx="5"/>
          </p:nvPr>
        </p:nvSpPr>
        <p:spPr/>
        <p:txBody>
          <a:bodyPr/>
          <a:lstStyle/>
          <a:p>
            <a:fld id="{AAE100B7-F0F0-BA4B-98D9-DC51A8C921F3}" type="slidenum">
              <a:rPr lang="en-US" smtClean="0"/>
              <a:t>10</a:t>
            </a:fld>
            <a:endParaRPr lang="en-US"/>
          </a:p>
        </p:txBody>
      </p:sp>
    </p:spTree>
    <p:extLst>
      <p:ext uri="{BB962C8B-B14F-4D97-AF65-F5344CB8AC3E}">
        <p14:creationId xmlns:p14="http://schemas.microsoft.com/office/powerpoint/2010/main" val="40849200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Regardless of while loop or for loop, we always need a condition variable. This variable is frequently used as a counter. We use it to count the iteration, increment or decrement the counter to handle the iteration.</a:t>
            </a:r>
          </a:p>
        </p:txBody>
      </p:sp>
      <p:sp>
        <p:nvSpPr>
          <p:cNvPr id="4" name="Slide Number Placeholder 3"/>
          <p:cNvSpPr>
            <a:spLocks noGrp="1"/>
          </p:cNvSpPr>
          <p:nvPr>
            <p:ph type="sldNum" sz="quarter" idx="5"/>
          </p:nvPr>
        </p:nvSpPr>
        <p:spPr/>
        <p:txBody>
          <a:bodyPr/>
          <a:lstStyle/>
          <a:p>
            <a:fld id="{AAE100B7-F0F0-BA4B-98D9-DC51A8C921F3}" type="slidenum">
              <a:rPr lang="en-US" smtClean="0"/>
              <a:t>11</a:t>
            </a:fld>
            <a:endParaRPr lang="en-US"/>
          </a:p>
        </p:txBody>
      </p:sp>
    </p:spTree>
    <p:extLst>
      <p:ext uri="{BB962C8B-B14F-4D97-AF65-F5344CB8AC3E}">
        <p14:creationId xmlns:p14="http://schemas.microsoft.com/office/powerpoint/2010/main" val="5927757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for statement of repetition control flow, you can implement many programs to do various calculations. Let’s take a look at this example. (explain … )</a:t>
            </a:r>
          </a:p>
          <a:p>
            <a:endParaRPr lang="en-US" dirty="0"/>
          </a:p>
          <a:p>
            <a:r>
              <a:rPr lang="en-US" dirty="0"/>
              <a:t>For example, if you deposit 100 dollars to a bank and the banker told you the interest rate is 5%. By the end of this year, your 100 becomes 105.</a:t>
            </a:r>
          </a:p>
        </p:txBody>
      </p:sp>
      <p:sp>
        <p:nvSpPr>
          <p:cNvPr id="4" name="Slide Number Placeholder 3"/>
          <p:cNvSpPr>
            <a:spLocks noGrp="1"/>
          </p:cNvSpPr>
          <p:nvPr>
            <p:ph type="sldNum" sz="quarter" idx="5"/>
          </p:nvPr>
        </p:nvSpPr>
        <p:spPr/>
        <p:txBody>
          <a:bodyPr/>
          <a:lstStyle/>
          <a:p>
            <a:fld id="{AAE100B7-F0F0-BA4B-98D9-DC51A8C921F3}" type="slidenum">
              <a:rPr lang="en-US" smtClean="0"/>
              <a:t>15</a:t>
            </a:fld>
            <a:endParaRPr lang="en-US"/>
          </a:p>
        </p:txBody>
      </p:sp>
    </p:spTree>
    <p:extLst>
      <p:ext uri="{BB962C8B-B14F-4D97-AF65-F5344CB8AC3E}">
        <p14:creationId xmlns:p14="http://schemas.microsoft.com/office/powerpoint/2010/main" val="37207479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how the code looks. Here we have two new includes, </a:t>
            </a:r>
            <a:r>
              <a:rPr lang="en-US" dirty="0" err="1"/>
              <a:t>iomanip</a:t>
            </a:r>
            <a:r>
              <a:rPr lang="en-US" dirty="0"/>
              <a:t> and </a:t>
            </a:r>
            <a:r>
              <a:rPr lang="en-US" dirty="0" err="1"/>
              <a:t>cmath</a:t>
            </a:r>
            <a:r>
              <a:rPr lang="en-US" dirty="0"/>
              <a:t>. </a:t>
            </a:r>
            <a:r>
              <a:rPr lang="en-US" dirty="0" err="1"/>
              <a:t>Iomanip</a:t>
            </a:r>
            <a:r>
              <a:rPr lang="en-US" dirty="0"/>
              <a:t> stands for io manipulation and </a:t>
            </a:r>
            <a:r>
              <a:rPr lang="en-US" dirty="0" err="1"/>
              <a:t>camath</a:t>
            </a:r>
            <a:r>
              <a:rPr lang="en-US" dirty="0"/>
              <a:t> standards for </a:t>
            </a:r>
            <a:r>
              <a:rPr lang="en-US" dirty="0" err="1"/>
              <a:t>c++</a:t>
            </a:r>
            <a:r>
              <a:rPr lang="en-US" dirty="0"/>
              <a:t> math library. </a:t>
            </a:r>
            <a:r>
              <a:rPr lang="en-US" dirty="0" err="1"/>
              <a:t>Iomanip</a:t>
            </a:r>
            <a:r>
              <a:rPr lang="en-US" dirty="0"/>
              <a:t> defines a bunch of very handy features for you to control the width and height of the output. For example, a lot of time you want to format your output with a fixed width, you use </a:t>
            </a:r>
            <a:r>
              <a:rPr lang="en-US" dirty="0" err="1"/>
              <a:t>setw</a:t>
            </a:r>
            <a:r>
              <a:rPr lang="en-US" dirty="0"/>
              <a:t>. </a:t>
            </a:r>
            <a:r>
              <a:rPr lang="en-US" dirty="0" err="1"/>
              <a:t>Setw</a:t>
            </a:r>
            <a:r>
              <a:rPr lang="en-US" dirty="0"/>
              <a:t> is a function that takes an integer number representing how much space characters you want for formatting the next string. In this example, here I use </a:t>
            </a:r>
            <a:r>
              <a:rPr lang="en-US" dirty="0" err="1"/>
              <a:t>setw</a:t>
            </a:r>
            <a:r>
              <a:rPr lang="en-US" dirty="0"/>
              <a:t>(21), that means I want to use 21 space characters for the next string. And the next string is “amount on </a:t>
            </a:r>
            <a:r>
              <a:rPr lang="en-US" dirty="0" err="1"/>
              <a:t>depost</a:t>
            </a:r>
            <a:r>
              <a:rPr lang="en-US" dirty="0"/>
              <a:t>”, and how many characters does it have? …  </a:t>
            </a:r>
          </a:p>
          <a:p>
            <a:endParaRPr lang="en-US" dirty="0"/>
          </a:p>
          <a:p>
            <a:r>
              <a:rPr lang="en-US" dirty="0"/>
              <a:t>Fixed is an object defined in the </a:t>
            </a:r>
            <a:r>
              <a:rPr lang="en-US" dirty="0" err="1"/>
              <a:t>iomanip</a:t>
            </a:r>
            <a:r>
              <a:rPr lang="en-US" dirty="0"/>
              <a:t> library. It tells the program how much precision you need for printing a number, in this case, I only care up to two floating points. In this case, …</a:t>
            </a:r>
          </a:p>
        </p:txBody>
      </p:sp>
      <p:sp>
        <p:nvSpPr>
          <p:cNvPr id="4" name="Slide Number Placeholder 3"/>
          <p:cNvSpPr>
            <a:spLocks noGrp="1"/>
          </p:cNvSpPr>
          <p:nvPr>
            <p:ph type="sldNum" sz="quarter" idx="5"/>
          </p:nvPr>
        </p:nvSpPr>
        <p:spPr/>
        <p:txBody>
          <a:bodyPr/>
          <a:lstStyle/>
          <a:p>
            <a:fld id="{AAE100B7-F0F0-BA4B-98D9-DC51A8C921F3}" type="slidenum">
              <a:rPr lang="en-US" smtClean="0"/>
              <a:t>16</a:t>
            </a:fld>
            <a:endParaRPr lang="en-US"/>
          </a:p>
        </p:txBody>
      </p:sp>
    </p:spTree>
    <p:extLst>
      <p:ext uri="{BB962C8B-B14F-4D97-AF65-F5344CB8AC3E}">
        <p14:creationId xmlns:p14="http://schemas.microsoft.com/office/powerpoint/2010/main" val="28710615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 couple of things we learn from this example. </a:t>
            </a:r>
          </a:p>
        </p:txBody>
      </p:sp>
      <p:sp>
        <p:nvSpPr>
          <p:cNvPr id="4" name="Slide Number Placeholder 3"/>
          <p:cNvSpPr>
            <a:spLocks noGrp="1"/>
          </p:cNvSpPr>
          <p:nvPr>
            <p:ph type="sldNum" sz="quarter" idx="5"/>
          </p:nvPr>
        </p:nvSpPr>
        <p:spPr/>
        <p:txBody>
          <a:bodyPr/>
          <a:lstStyle/>
          <a:p>
            <a:fld id="{AAE100B7-F0F0-BA4B-98D9-DC51A8C921F3}" type="slidenum">
              <a:rPr lang="en-US" smtClean="0"/>
              <a:t>18</a:t>
            </a:fld>
            <a:endParaRPr lang="en-US"/>
          </a:p>
        </p:txBody>
      </p:sp>
    </p:spTree>
    <p:extLst>
      <p:ext uri="{BB962C8B-B14F-4D97-AF65-F5344CB8AC3E}">
        <p14:creationId xmlns:p14="http://schemas.microsoft.com/office/powerpoint/2010/main" val="7223167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other thing we learned is the stream manipulator.</a:t>
            </a:r>
          </a:p>
        </p:txBody>
      </p:sp>
      <p:sp>
        <p:nvSpPr>
          <p:cNvPr id="4" name="Slide Number Placeholder 3"/>
          <p:cNvSpPr>
            <a:spLocks noGrp="1"/>
          </p:cNvSpPr>
          <p:nvPr>
            <p:ph type="sldNum" sz="quarter" idx="5"/>
          </p:nvPr>
        </p:nvSpPr>
        <p:spPr/>
        <p:txBody>
          <a:bodyPr/>
          <a:lstStyle/>
          <a:p>
            <a:fld id="{AAE100B7-F0F0-BA4B-98D9-DC51A8C921F3}" type="slidenum">
              <a:rPr lang="en-US" smtClean="0"/>
              <a:t>19</a:t>
            </a:fld>
            <a:endParaRPr lang="en-US"/>
          </a:p>
        </p:txBody>
      </p:sp>
    </p:spTree>
    <p:extLst>
      <p:ext uri="{BB962C8B-B14F-4D97-AF65-F5344CB8AC3E}">
        <p14:creationId xmlns:p14="http://schemas.microsoft.com/office/powerpoint/2010/main" val="13693293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topic, we are going to finish the last repetition statement in this course. That is do…while repetition statement. A do…while repetition  is very similar to the while statement.</a:t>
            </a:r>
            <a:r>
              <a:rPr lang="en-GB" altLang="zh-TW" dirty="0"/>
              <a:t> The do…while statement tests the loop-continuation condition after the loop body executes. The key difference from a while statement is the loop body of do…while always executes at least once. (…)</a:t>
            </a:r>
          </a:p>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21</a:t>
            </a:fld>
            <a:endParaRPr lang="en-US"/>
          </a:p>
        </p:txBody>
      </p:sp>
    </p:spTree>
    <p:extLst>
      <p:ext uri="{BB962C8B-B14F-4D97-AF65-F5344CB8AC3E}">
        <p14:creationId xmlns:p14="http://schemas.microsoft.com/office/powerpoint/2010/main" val="29082718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know while and do…while are similar to each other. What are the scenarios we use each of them? When do we use while and when do we use do…while? Well, the short answer to this is, if you know something in the repetition is definitely going to happen once, you use do…while, or while statement because while statement examines the condition first before executing anything, just like for loop. For example, </a:t>
            </a:r>
          </a:p>
        </p:txBody>
      </p:sp>
      <p:sp>
        <p:nvSpPr>
          <p:cNvPr id="4" name="Slide Number Placeholder 3"/>
          <p:cNvSpPr>
            <a:spLocks noGrp="1"/>
          </p:cNvSpPr>
          <p:nvPr>
            <p:ph type="sldNum" sz="quarter" idx="5"/>
          </p:nvPr>
        </p:nvSpPr>
        <p:spPr/>
        <p:txBody>
          <a:bodyPr/>
          <a:lstStyle/>
          <a:p>
            <a:fld id="{AAE100B7-F0F0-BA4B-98D9-DC51A8C921F3}" type="slidenum">
              <a:rPr lang="en-US" smtClean="0"/>
              <a:t>24</a:t>
            </a:fld>
            <a:endParaRPr lang="en-US"/>
          </a:p>
        </p:txBody>
      </p:sp>
    </p:spTree>
    <p:extLst>
      <p:ext uri="{BB962C8B-B14F-4D97-AF65-F5344CB8AC3E}">
        <p14:creationId xmlns:p14="http://schemas.microsoft.com/office/powerpoint/2010/main" val="26982603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2</a:t>
            </a:fld>
            <a:endParaRPr lang="en-US"/>
          </a:p>
        </p:txBody>
      </p:sp>
    </p:spTree>
    <p:extLst>
      <p:ext uri="{BB962C8B-B14F-4D97-AF65-F5344CB8AC3E}">
        <p14:creationId xmlns:p14="http://schemas.microsoft.com/office/powerpoint/2010/main" val="18186960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far, we have been covering the counter-based control flow. For example, we repeat the execution of statements for a couple of times. This require the ...</a:t>
            </a:r>
          </a:p>
        </p:txBody>
      </p:sp>
      <p:sp>
        <p:nvSpPr>
          <p:cNvPr id="4" name="Slide Number Placeholder 3"/>
          <p:cNvSpPr>
            <a:spLocks noGrp="1"/>
          </p:cNvSpPr>
          <p:nvPr>
            <p:ph type="sldNum" sz="quarter" idx="5"/>
          </p:nvPr>
        </p:nvSpPr>
        <p:spPr/>
        <p:txBody>
          <a:bodyPr/>
          <a:lstStyle/>
          <a:p>
            <a:fld id="{AAE100B7-F0F0-BA4B-98D9-DC51A8C921F3}" type="slidenum">
              <a:rPr lang="en-US" smtClean="0"/>
              <a:t>3</a:t>
            </a:fld>
            <a:endParaRPr lang="en-US"/>
          </a:p>
        </p:txBody>
      </p:sp>
    </p:spTree>
    <p:extLst>
      <p:ext uri="{BB962C8B-B14F-4D97-AF65-F5344CB8AC3E}">
        <p14:creationId xmlns:p14="http://schemas.microsoft.com/office/powerpoint/2010/main" val="3285655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 example we have been covering for a while. We start the counter from 1 and repeatedly printing the counter one by one until it becomes 10.</a:t>
            </a:r>
          </a:p>
        </p:txBody>
      </p:sp>
      <p:sp>
        <p:nvSpPr>
          <p:cNvPr id="4" name="Slide Number Placeholder 3"/>
          <p:cNvSpPr>
            <a:spLocks noGrp="1"/>
          </p:cNvSpPr>
          <p:nvPr>
            <p:ph type="sldNum" sz="quarter" idx="5"/>
          </p:nvPr>
        </p:nvSpPr>
        <p:spPr/>
        <p:txBody>
          <a:bodyPr/>
          <a:lstStyle/>
          <a:p>
            <a:fld id="{AAE100B7-F0F0-BA4B-98D9-DC51A8C921F3}" type="slidenum">
              <a:rPr lang="en-US" smtClean="0"/>
              <a:t>4</a:t>
            </a:fld>
            <a:endParaRPr lang="en-US"/>
          </a:p>
        </p:txBody>
      </p:sp>
    </p:spTree>
    <p:extLst>
      <p:ext uri="{BB962C8B-B14F-4D97-AF65-F5344CB8AC3E}">
        <p14:creationId xmlns:p14="http://schemas.microsoft.com/office/powerpoint/2010/main" val="27399677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 there is another way to write this repetition statement. Instead of using while, we use for statement. It works as follow: The for repetition statement specifies ...</a:t>
            </a:r>
          </a:p>
        </p:txBody>
      </p:sp>
      <p:sp>
        <p:nvSpPr>
          <p:cNvPr id="4" name="Slide Number Placeholder 3"/>
          <p:cNvSpPr>
            <a:spLocks noGrp="1"/>
          </p:cNvSpPr>
          <p:nvPr>
            <p:ph type="sldNum" sz="quarter" idx="5"/>
          </p:nvPr>
        </p:nvSpPr>
        <p:spPr/>
        <p:txBody>
          <a:bodyPr/>
          <a:lstStyle/>
          <a:p>
            <a:fld id="{AAE100B7-F0F0-BA4B-98D9-DC51A8C921F3}" type="slidenum">
              <a:rPr lang="en-US" smtClean="0"/>
              <a:t>5</a:t>
            </a:fld>
            <a:endParaRPr lang="en-US"/>
          </a:p>
        </p:txBody>
      </p:sp>
    </p:spTree>
    <p:extLst>
      <p:ext uri="{BB962C8B-B14F-4D97-AF65-F5344CB8AC3E}">
        <p14:creationId xmlns:p14="http://schemas.microsoft.com/office/powerpoint/2010/main" val="37729095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the same example previously written in while but here written in for. a for statement includes three parts, initialization, loop-continuation condition, and increment. You put down all these three parts together in a single statement like this.</a:t>
            </a:r>
          </a:p>
        </p:txBody>
      </p:sp>
      <p:sp>
        <p:nvSpPr>
          <p:cNvPr id="4" name="Slide Number Placeholder 3"/>
          <p:cNvSpPr>
            <a:spLocks noGrp="1"/>
          </p:cNvSpPr>
          <p:nvPr>
            <p:ph type="sldNum" sz="quarter" idx="5"/>
          </p:nvPr>
        </p:nvSpPr>
        <p:spPr/>
        <p:txBody>
          <a:bodyPr/>
          <a:lstStyle/>
          <a:p>
            <a:fld id="{AAE100B7-F0F0-BA4B-98D9-DC51A8C921F3}" type="slidenum">
              <a:rPr lang="en-US" smtClean="0"/>
              <a:t>6</a:t>
            </a:fld>
            <a:endParaRPr lang="en-US"/>
          </a:p>
        </p:txBody>
      </p:sp>
    </p:spTree>
    <p:extLst>
      <p:ext uri="{BB962C8B-B14F-4D97-AF65-F5344CB8AC3E}">
        <p14:creationId xmlns:p14="http://schemas.microsoft.com/office/powerpoint/2010/main" val="34196286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deeper look into the for, the statement is defined with several parts:</a:t>
            </a:r>
          </a:p>
        </p:txBody>
      </p:sp>
      <p:sp>
        <p:nvSpPr>
          <p:cNvPr id="4" name="Slide Number Placeholder 3"/>
          <p:cNvSpPr>
            <a:spLocks noGrp="1"/>
          </p:cNvSpPr>
          <p:nvPr>
            <p:ph type="sldNum" sz="quarter" idx="5"/>
          </p:nvPr>
        </p:nvSpPr>
        <p:spPr/>
        <p:txBody>
          <a:bodyPr/>
          <a:lstStyle/>
          <a:p>
            <a:fld id="{AAE100B7-F0F0-BA4B-98D9-DC51A8C921F3}" type="slidenum">
              <a:rPr lang="en-US" smtClean="0"/>
              <a:t>7</a:t>
            </a:fld>
            <a:endParaRPr lang="en-US"/>
          </a:p>
        </p:txBody>
      </p:sp>
    </p:spTree>
    <p:extLst>
      <p:ext uri="{BB962C8B-B14F-4D97-AF65-F5344CB8AC3E}">
        <p14:creationId xmlns:p14="http://schemas.microsoft.com/office/powerpoint/2010/main" val="4012333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diagram looks like this.</a:t>
            </a:r>
          </a:p>
        </p:txBody>
      </p:sp>
      <p:sp>
        <p:nvSpPr>
          <p:cNvPr id="4" name="Slide Number Placeholder 3"/>
          <p:cNvSpPr>
            <a:spLocks noGrp="1"/>
          </p:cNvSpPr>
          <p:nvPr>
            <p:ph type="sldNum" sz="quarter" idx="5"/>
          </p:nvPr>
        </p:nvSpPr>
        <p:spPr/>
        <p:txBody>
          <a:bodyPr/>
          <a:lstStyle/>
          <a:p>
            <a:fld id="{AAE100B7-F0F0-BA4B-98D9-DC51A8C921F3}" type="slidenum">
              <a:rPr lang="en-US" smtClean="0"/>
              <a:t>8</a:t>
            </a:fld>
            <a:endParaRPr lang="en-US"/>
          </a:p>
        </p:txBody>
      </p:sp>
    </p:spTree>
    <p:extLst>
      <p:ext uri="{BB962C8B-B14F-4D97-AF65-F5344CB8AC3E}">
        <p14:creationId xmlns:p14="http://schemas.microsoft.com/office/powerpoint/2010/main" val="22275847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statement is very similar to while statement. Essentially, anything a while loop can express, the for loop statement can express it. Same for the other side, anything for loop statement can express, the while loop can make it. The general form of the for statement is …</a:t>
            </a:r>
          </a:p>
        </p:txBody>
      </p:sp>
      <p:sp>
        <p:nvSpPr>
          <p:cNvPr id="4" name="Slide Number Placeholder 3"/>
          <p:cNvSpPr>
            <a:spLocks noGrp="1"/>
          </p:cNvSpPr>
          <p:nvPr>
            <p:ph type="sldNum" sz="quarter" idx="5"/>
          </p:nvPr>
        </p:nvSpPr>
        <p:spPr/>
        <p:txBody>
          <a:bodyPr/>
          <a:lstStyle/>
          <a:p>
            <a:fld id="{AAE100B7-F0F0-BA4B-98D9-DC51A8C921F3}" type="slidenum">
              <a:rPr lang="en-US" smtClean="0"/>
              <a:t>9</a:t>
            </a:fld>
            <a:endParaRPr lang="en-US"/>
          </a:p>
        </p:txBody>
      </p:sp>
    </p:spTree>
    <p:extLst>
      <p:ext uri="{BB962C8B-B14F-4D97-AF65-F5344CB8AC3E}">
        <p14:creationId xmlns:p14="http://schemas.microsoft.com/office/powerpoint/2010/main" val="2545232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6330" y="993458"/>
            <a:ext cx="7980533" cy="1362075"/>
          </a:xfrm>
        </p:spPr>
        <p:txBody>
          <a:bodyPr anchor="t"/>
          <a:lstStyle>
            <a:lvl1pPr algn="l">
              <a:defRPr lang="en-US" sz="4400" b="1" baseline="0" dirty="0">
                <a:latin typeface="San Serif"/>
                <a:cs typeface="San Serif"/>
              </a:defRPr>
            </a:lvl1pPr>
          </a:lstStyle>
          <a:p>
            <a:r>
              <a:rPr lang="en-US" dirty="0"/>
              <a:t>Click here to edit the master slide</a:t>
            </a:r>
          </a:p>
        </p:txBody>
      </p:sp>
      <p:sp>
        <p:nvSpPr>
          <p:cNvPr id="3" name="Text Placeholder 2"/>
          <p:cNvSpPr>
            <a:spLocks noGrp="1"/>
          </p:cNvSpPr>
          <p:nvPr>
            <p:ph type="body" idx="1"/>
          </p:nvPr>
        </p:nvSpPr>
        <p:spPr>
          <a:xfrm>
            <a:off x="576330" y="2653031"/>
            <a:ext cx="7980533" cy="1500187"/>
          </a:xfrm>
        </p:spPr>
        <p:txBody>
          <a:bodyPr anchor="b">
            <a:normAutofit/>
          </a:bodyPr>
          <a:lstStyle>
            <a:lvl1pPr marL="0" indent="0">
              <a:buNone/>
              <a:defRPr sz="2400">
                <a:solidFill>
                  <a:schemeClr val="tx1">
                    <a:lumMod val="75000"/>
                    <a:lumOff val="25000"/>
                  </a:schemeClr>
                </a:solidFill>
                <a:latin typeface="San serif"/>
                <a:cs typeface="San serif"/>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6931793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lvl1pPr>
              <a:defRPr b="1"/>
            </a:lvl1pPr>
          </a:lstStyle>
          <a:p>
            <a:r>
              <a:rPr lang="en-US" dirty="0"/>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3268F7F9-70EC-BD49-8928-7CB170F9795A}" type="datetime1">
              <a:rPr lang="en-US" smtClean="0"/>
              <a:t>9/30/21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2312594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57200" y="6356350"/>
            <a:ext cx="2133600" cy="365125"/>
          </a:xfrm>
          <a:prstGeom prst="rect">
            <a:avLst/>
          </a:prstGeom>
        </p:spPr>
        <p:txBody>
          <a:bodyPr/>
          <a:lstStyle/>
          <a:p>
            <a:fld id="{148EBF9C-0147-DE49-BEBF-5601345D794C}" type="datetime1">
              <a:rPr lang="en-US" smtClean="0"/>
              <a:t>9/30/21</a:t>
            </a:fld>
            <a:endParaRPr lang="en-US"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pic>
        <p:nvPicPr>
          <p:cNvPr id="11" name="Picture 10"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sp>
        <p:nvSpPr>
          <p:cNvPr id="13" name="Title 1">
            <a:extLst>
              <a:ext uri="{FF2B5EF4-FFF2-40B4-BE49-F238E27FC236}">
                <a16:creationId xmlns:a16="http://schemas.microsoft.com/office/drawing/2014/main" id="{39111999-15EC-814B-B32F-0BBC9D8C03A2}"/>
              </a:ext>
            </a:extLst>
          </p:cNvPr>
          <p:cNvSpPr>
            <a:spLocks noGrp="1"/>
          </p:cNvSpPr>
          <p:nvPr>
            <p:ph type="title"/>
          </p:nvPr>
        </p:nvSpPr>
        <p:spPr>
          <a:xfrm>
            <a:off x="628650" y="157302"/>
            <a:ext cx="7886700" cy="964910"/>
          </a:xfrm>
        </p:spPr>
        <p:txBody>
          <a:bodyPr>
            <a:normAutofit/>
          </a:bodyPr>
          <a:lstStyle>
            <a:lvl1pPr>
              <a:defRPr sz="3800" b="1"/>
            </a:lvl1pPr>
          </a:lstStyle>
          <a:p>
            <a:r>
              <a:rPr lang="en-US" dirty="0"/>
              <a:t>Click to edit Master title style</a:t>
            </a:r>
          </a:p>
        </p:txBody>
      </p:sp>
      <p:sp>
        <p:nvSpPr>
          <p:cNvPr id="14" name="Content Placeholder 2">
            <a:extLst>
              <a:ext uri="{FF2B5EF4-FFF2-40B4-BE49-F238E27FC236}">
                <a16:creationId xmlns:a16="http://schemas.microsoft.com/office/drawing/2014/main" id="{C2823809-6443-6843-AD09-B59B7379BABD}"/>
              </a:ext>
            </a:extLst>
          </p:cNvPr>
          <p:cNvSpPr>
            <a:spLocks noGrp="1"/>
          </p:cNvSpPr>
          <p:nvPr>
            <p:ph idx="1"/>
          </p:nvPr>
        </p:nvSpPr>
        <p:spPr>
          <a:xfrm>
            <a:off x="628650" y="1295944"/>
            <a:ext cx="7886700" cy="4659339"/>
          </a:xfrm>
        </p:spPr>
        <p:txBody>
          <a:bodyPr/>
          <a:lstStyle>
            <a:lvl1pPr marL="228600" indent="-411480">
              <a:buFont typeface="Wingdings" pitchFamily="2" charset="2"/>
              <a:buChar char="q"/>
              <a:defRPr sz="2600" b="1"/>
            </a:lvl1pPr>
            <a:lvl2pPr indent="-377190">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5" name="直線接點 7">
            <a:extLst>
              <a:ext uri="{FF2B5EF4-FFF2-40B4-BE49-F238E27FC236}">
                <a16:creationId xmlns:a16="http://schemas.microsoft.com/office/drawing/2014/main" id="{27172727-4FEE-2641-9E0E-1B9B287C1DE0}"/>
              </a:ext>
            </a:extLst>
          </p:cNvPr>
          <p:cNvCxnSpPr>
            <a:cxnSpLocks/>
          </p:cNvCxnSpPr>
          <p:nvPr userDrawn="1"/>
        </p:nvCxnSpPr>
        <p:spPr>
          <a:xfrm>
            <a:off x="628650" y="1077455"/>
            <a:ext cx="78867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1076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atin typeface="Sen sarif"/>
                <a:cs typeface="Sen sarif"/>
              </a:defRPr>
            </a:lvl1pPr>
            <a:lvl2pPr>
              <a:defRPr sz="2400">
                <a:latin typeface="Sen sarif"/>
                <a:cs typeface="Sen sarif"/>
              </a:defRPr>
            </a:lvl2pPr>
            <a:lvl3pPr>
              <a:defRPr sz="2000">
                <a:latin typeface="Sen sarif"/>
                <a:cs typeface="Sen sarif"/>
              </a:defRPr>
            </a:lvl3pPr>
            <a:lvl4pPr>
              <a:defRPr sz="1800">
                <a:latin typeface="Sen sarif"/>
                <a:cs typeface="Sen sarif"/>
              </a:defRPr>
            </a:lvl4pPr>
            <a:lvl5pPr>
              <a:defRPr sz="1800">
                <a:latin typeface="Sen sarif"/>
                <a:cs typeface="Sen sarif"/>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5220C52D-8C02-5E4D-9426-D1EE2725AF8B}" type="datetime1">
              <a:rPr lang="en-US" smtClean="0"/>
              <a:t>9/30/21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dirty="0"/>
          </a:p>
        </p:txBody>
      </p:sp>
      <p:pic>
        <p:nvPicPr>
          <p:cNvPr id="9" name="Picture 8"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0"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576291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AF953D56-53FA-064E-AAF8-1376460A6387}" type="datetime1">
              <a:rPr lang="en-US" smtClean="0"/>
              <a:t>9/30/21</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9" name="Slide Number Placeholder 8"/>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pic>
        <p:nvPicPr>
          <p:cNvPr id="10" name="Picture 9"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1"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02574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6B01A23A-B960-2540-B8F5-FE58184F77E8}" type="datetime1">
              <a:rPr lang="en-US" smtClean="0"/>
              <a:t>9/30/21</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352942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5FA2E91B-46B4-4840-8C61-93A81CE7D388}" type="datetime1">
              <a:rPr lang="en-US" smtClean="0"/>
              <a:t>9/30/21</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4" name="Slide Number Placeholder 3"/>
          <p:cNvSpPr>
            <a:spLocks noGrp="1"/>
          </p:cNvSpPr>
          <p:nvPr>
            <p:ph type="sldNum" sz="quarter" idx="12"/>
          </p:nvPr>
        </p:nvSpPr>
        <p:spPr>
          <a:xfrm>
            <a:off x="6899555" y="6351498"/>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149653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F4512308-29C4-F544-A0F1-FBC3C4067138}" type="datetime1">
              <a:rPr lang="en-US" smtClean="0"/>
              <a:t>9/30/21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1654835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86C1DF2-18E9-F140-80E5-AA07E724E416}" type="datetime1">
              <a:rPr lang="en-US" smtClean="0"/>
              <a:t>9/30/21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7873768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60EDF656-61DC-9A42-8D01-12AB0AEA89CE}" type="datetime1">
              <a:rPr lang="en-US" smtClean="0"/>
              <a:t>9/30/21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028987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680402"/>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57200" y="1422400"/>
            <a:ext cx="8229600" cy="4703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6899555" y="6374616"/>
            <a:ext cx="2133600" cy="365125"/>
          </a:xfrm>
          <a:prstGeom prst="rect">
            <a:avLst/>
          </a:prstGeom>
        </p:spPr>
        <p:txBody>
          <a:bodyPr vert="horz" lIns="91440" tIns="45720" rIns="91440" bIns="45720" rtlCol="0" anchor="ctr"/>
          <a:lstStyle>
            <a:lvl1pPr algn="r">
              <a:defRPr sz="1200">
                <a:solidFill>
                  <a:srgbClr val="000000"/>
                </a:solidFill>
              </a:defRPr>
            </a:lvl1pPr>
          </a:lstStyle>
          <a:p>
            <a:fld id="{4E77BC79-9480-1042-96E1-82B94DA0811E}" type="slidenum">
              <a:rPr lang="en-US" smtClean="0"/>
              <a:pPr/>
              <a:t>‹#›</a:t>
            </a:fld>
            <a:endParaRPr lang="en-US" dirty="0"/>
          </a:p>
        </p:txBody>
      </p:sp>
    </p:spTree>
    <p:extLst>
      <p:ext uri="{BB962C8B-B14F-4D97-AF65-F5344CB8AC3E}">
        <p14:creationId xmlns:p14="http://schemas.microsoft.com/office/powerpoint/2010/main" val="1191244257"/>
      </p:ext>
    </p:extLst>
  </p:cSld>
  <p:clrMap bg1="lt1" tx1="dk1" bg2="lt2" tx2="dk2" accent1="accent1" accent2="accent2" accent3="accent3" accent4="accent4" accent5="accent5" accent6="accent6" hlink="hlink" folHlink="folHlink"/>
  <p:sldLayoutIdLst>
    <p:sldLayoutId id="2147483651"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Lst>
  <p:hf hdr="0" ftr="0" dt="0"/>
  <p:txStyles>
    <p:titleStyle>
      <a:lvl1pPr algn="l" defTabSz="457200" rtl="0" eaLnBrk="1" latinLnBrk="0" hangingPunct="1">
        <a:spcBef>
          <a:spcPct val="0"/>
        </a:spcBef>
        <a:buNone/>
        <a:defRPr sz="4000" kern="1200">
          <a:solidFill>
            <a:schemeClr val="tx1"/>
          </a:solidFill>
          <a:latin typeface="San serif"/>
          <a:ea typeface="+mj-ea"/>
          <a:cs typeface="San serif"/>
        </a:defRPr>
      </a:lvl1pPr>
    </p:titleStyle>
    <p:bodyStyle>
      <a:lvl1pPr marL="342900" indent="-342900" algn="l" defTabSz="457200" rtl="0" eaLnBrk="1" latinLnBrk="0" hangingPunct="1">
        <a:spcBef>
          <a:spcPct val="20000"/>
        </a:spcBef>
        <a:buFont typeface="Wingdings" charset="2"/>
        <a:buChar char="q"/>
        <a:defRPr sz="2800" kern="1200">
          <a:solidFill>
            <a:schemeClr val="tx1"/>
          </a:solidFill>
          <a:latin typeface="San serif"/>
          <a:ea typeface="+mn-ea"/>
          <a:cs typeface="San serif"/>
        </a:defRPr>
      </a:lvl1pPr>
      <a:lvl2pPr marL="742950" indent="-28575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docs.google.com/spreadsheets/d/1-UcFXgP9A3SDcwU_f5XxV68YFjVbHQeYIMI3m8mGtkI/edit#gid=0"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7C883-7AFF-244C-AF4A-5B8B8A2E1248}"/>
              </a:ext>
            </a:extLst>
          </p:cNvPr>
          <p:cNvSpPr>
            <a:spLocks noGrp="1"/>
          </p:cNvSpPr>
          <p:nvPr>
            <p:ph type="title"/>
          </p:nvPr>
        </p:nvSpPr>
        <p:spPr>
          <a:xfrm>
            <a:off x="581732" y="569799"/>
            <a:ext cx="7980533" cy="2221397"/>
          </a:xfrm>
        </p:spPr>
        <p:txBody>
          <a:bodyPr/>
          <a:lstStyle/>
          <a:p>
            <a:r>
              <a:rPr lang="en-US" sz="4800" dirty="0"/>
              <a:t>Lecture 4: Control Statements – Part II</a:t>
            </a:r>
          </a:p>
        </p:txBody>
      </p:sp>
      <p:sp>
        <p:nvSpPr>
          <p:cNvPr id="4" name="Slide Number Placeholder 3">
            <a:extLst>
              <a:ext uri="{FF2B5EF4-FFF2-40B4-BE49-F238E27FC236}">
                <a16:creationId xmlns:a16="http://schemas.microsoft.com/office/drawing/2014/main" id="{BB9C9C05-F347-0C4F-946E-E4F1C7A091AA}"/>
              </a:ext>
            </a:extLst>
          </p:cNvPr>
          <p:cNvSpPr>
            <a:spLocks noGrp="1"/>
          </p:cNvSpPr>
          <p:nvPr>
            <p:ph type="sldNum" sz="quarter" idx="12"/>
          </p:nvPr>
        </p:nvSpPr>
        <p:spPr/>
        <p:txBody>
          <a:bodyPr/>
          <a:lstStyle/>
          <a:p>
            <a:fld id="{4E77BC79-9480-1042-96E1-82B94DA0811E}" type="slidenum">
              <a:rPr lang="en-US" smtClean="0"/>
              <a:t>1</a:t>
            </a:fld>
            <a:endParaRPr lang="en-US"/>
          </a:p>
        </p:txBody>
      </p:sp>
      <p:sp>
        <p:nvSpPr>
          <p:cNvPr id="5" name="Rectangle 4">
            <a:extLst>
              <a:ext uri="{FF2B5EF4-FFF2-40B4-BE49-F238E27FC236}">
                <a16:creationId xmlns:a16="http://schemas.microsoft.com/office/drawing/2014/main" id="{6195A4A3-FF99-754A-8985-6F0657A95CA5}"/>
              </a:ext>
            </a:extLst>
          </p:cNvPr>
          <p:cNvSpPr/>
          <p:nvPr/>
        </p:nvSpPr>
        <p:spPr>
          <a:xfrm>
            <a:off x="0" y="2909455"/>
            <a:ext cx="9144000" cy="1864599"/>
          </a:xfrm>
          <a:prstGeom prst="rect">
            <a:avLst/>
          </a:prstGeom>
          <a:solidFill>
            <a:schemeClr val="tx1">
              <a:lumMod val="85000"/>
            </a:schemeClr>
          </a:solidFill>
          <a:ln>
            <a:solidFill>
              <a:schemeClr val="tx1">
                <a:lumMod val="9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bg1"/>
                </a:solidFill>
              </a:rPr>
              <a:t>Dr. Tsung-Wei Huang</a:t>
            </a:r>
          </a:p>
          <a:p>
            <a:pPr algn="ctr"/>
            <a:r>
              <a:rPr lang="en-US" sz="2800" dirty="0">
                <a:solidFill>
                  <a:schemeClr val="bg1"/>
                </a:solidFill>
              </a:rPr>
              <a:t>Department of Electrical and Computer Engineering</a:t>
            </a:r>
          </a:p>
          <a:p>
            <a:pPr algn="ctr"/>
            <a:r>
              <a:rPr lang="en-US" sz="2800" dirty="0">
                <a:solidFill>
                  <a:schemeClr val="bg1"/>
                </a:solidFill>
              </a:rPr>
              <a:t>University of Utah, Salt Lake City, UT</a:t>
            </a:r>
          </a:p>
        </p:txBody>
      </p:sp>
      <p:pic>
        <p:nvPicPr>
          <p:cNvPr id="6" name="Picture 5">
            <a:extLst>
              <a:ext uri="{FF2B5EF4-FFF2-40B4-BE49-F238E27FC236}">
                <a16:creationId xmlns:a16="http://schemas.microsoft.com/office/drawing/2014/main" id="{43B3622F-8CA1-A84F-81BC-C2A1FCAEAC63}"/>
              </a:ext>
            </a:extLst>
          </p:cNvPr>
          <p:cNvPicPr>
            <a:picLocks noChangeAspect="1"/>
          </p:cNvPicPr>
          <p:nvPr/>
        </p:nvPicPr>
        <p:blipFill rotWithShape="1">
          <a:blip r:embed="rId3"/>
          <a:srcRect t="36788" b="11971"/>
          <a:stretch/>
        </p:blipFill>
        <p:spPr>
          <a:xfrm>
            <a:off x="-1" y="4788568"/>
            <a:ext cx="9144000" cy="2069432"/>
          </a:xfrm>
          <a:prstGeom prst="rect">
            <a:avLst/>
          </a:prstGeom>
        </p:spPr>
      </p:pic>
    </p:spTree>
    <p:extLst>
      <p:ext uri="{BB962C8B-B14F-4D97-AF65-F5344CB8AC3E}">
        <p14:creationId xmlns:p14="http://schemas.microsoft.com/office/powerpoint/2010/main" val="9083329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AE76B87-45E5-174B-9521-B12918E04F97}"/>
              </a:ext>
            </a:extLst>
          </p:cNvPr>
          <p:cNvSpPr>
            <a:spLocks noGrp="1"/>
          </p:cNvSpPr>
          <p:nvPr>
            <p:ph type="sldNum" sz="quarter" idx="12"/>
          </p:nvPr>
        </p:nvSpPr>
        <p:spPr/>
        <p:txBody>
          <a:bodyPr/>
          <a:lstStyle/>
          <a:p>
            <a:fld id="{4E77BC79-9480-1042-96E1-82B94DA0811E}" type="slidenum">
              <a:rPr lang="en-US" smtClean="0"/>
              <a:t>10</a:t>
            </a:fld>
            <a:endParaRPr lang="en-US"/>
          </a:p>
        </p:txBody>
      </p:sp>
      <p:sp>
        <p:nvSpPr>
          <p:cNvPr id="3" name="Title 2">
            <a:extLst>
              <a:ext uri="{FF2B5EF4-FFF2-40B4-BE49-F238E27FC236}">
                <a16:creationId xmlns:a16="http://schemas.microsoft.com/office/drawing/2014/main" id="{1979EA07-DE9A-BF4C-AE46-E94B0E51771C}"/>
              </a:ext>
            </a:extLst>
          </p:cNvPr>
          <p:cNvSpPr>
            <a:spLocks noGrp="1"/>
          </p:cNvSpPr>
          <p:nvPr>
            <p:ph type="title"/>
          </p:nvPr>
        </p:nvSpPr>
        <p:spPr/>
        <p:txBody>
          <a:bodyPr/>
          <a:lstStyle/>
          <a:p>
            <a:r>
              <a:rPr lang="en-US" dirty="0"/>
              <a:t>Example: Rewrite while to for</a:t>
            </a:r>
          </a:p>
        </p:txBody>
      </p:sp>
      <p:sp>
        <p:nvSpPr>
          <p:cNvPr id="4" name="Content Placeholder 3">
            <a:extLst>
              <a:ext uri="{FF2B5EF4-FFF2-40B4-BE49-F238E27FC236}">
                <a16:creationId xmlns:a16="http://schemas.microsoft.com/office/drawing/2014/main" id="{2C9A9718-57F2-5343-8D69-976CCD7E6C7C}"/>
              </a:ext>
            </a:extLst>
          </p:cNvPr>
          <p:cNvSpPr>
            <a:spLocks noGrp="1"/>
          </p:cNvSpPr>
          <p:nvPr>
            <p:ph idx="1"/>
          </p:nvPr>
        </p:nvSpPr>
        <p:spPr/>
        <p:txBody>
          <a:bodyPr>
            <a:normAutofit/>
          </a:bodyPr>
          <a:lstStyle/>
          <a:p>
            <a:pPr marL="0" indent="0">
              <a:spcBef>
                <a:spcPts val="600"/>
              </a:spcBef>
              <a:buNone/>
            </a:pPr>
            <a:r>
              <a:rPr lang="en-US" altLang="zh-TW" sz="2800" dirty="0">
                <a:solidFill>
                  <a:srgbClr val="000000"/>
                </a:solidFill>
                <a:latin typeface="AGaramond" pitchFamily="50" charset="0"/>
              </a:rPr>
              <a:t>int a = 2</a:t>
            </a:r>
            <a:r>
              <a:rPr lang="en-US" altLang="zh-TW" sz="2800" dirty="0">
                <a:solidFill>
                  <a:srgbClr val="000000"/>
                </a:solidFill>
                <a:latin typeface="Lucida Console" panose="020B0609040504020204" pitchFamily="49" charset="0"/>
              </a:rPr>
              <a:t>;</a:t>
            </a:r>
            <a:br>
              <a:rPr lang="en-US" altLang="zh-TW" sz="2800" dirty="0">
                <a:solidFill>
                  <a:srgbClr val="000000"/>
                </a:solidFill>
                <a:latin typeface="Lucida Console" panose="020B0609040504020204" pitchFamily="49" charset="0"/>
              </a:rPr>
            </a:br>
            <a:br>
              <a:rPr lang="en-US" altLang="zh-TW" sz="2800" dirty="0">
                <a:solidFill>
                  <a:srgbClr val="0000FF"/>
                </a:solidFill>
                <a:latin typeface="Lucida Console" panose="020B0609040504020204" pitchFamily="49" charset="0"/>
              </a:rPr>
            </a:br>
            <a:r>
              <a:rPr lang="en-US" altLang="zh-TW" sz="2800" dirty="0">
                <a:solidFill>
                  <a:srgbClr val="0000FF"/>
                </a:solidFill>
                <a:latin typeface="Lucida Console" panose="020B0609040504020204" pitchFamily="49" charset="0"/>
              </a:rPr>
              <a:t>while</a:t>
            </a:r>
            <a:r>
              <a:rPr lang="en-US" altLang="zh-TW" sz="2800" dirty="0">
                <a:solidFill>
                  <a:srgbClr val="000000"/>
                </a:solidFill>
                <a:latin typeface="Lucida Console" panose="020B0609040504020204" pitchFamily="49" charset="0"/>
              </a:rPr>
              <a:t> (</a:t>
            </a:r>
            <a:r>
              <a:rPr lang="en-US" altLang="zh-TW" sz="2800" i="1" dirty="0">
                <a:solidFill>
                  <a:srgbClr val="000000"/>
                </a:solidFill>
                <a:latin typeface="Lucida Console" panose="020B0609040504020204" pitchFamily="49" charset="0"/>
              </a:rPr>
              <a:t> </a:t>
            </a:r>
            <a:r>
              <a:rPr lang="en-US" altLang="zh-TW" sz="2800" i="1" dirty="0">
                <a:solidFill>
                  <a:srgbClr val="000000"/>
                </a:solidFill>
                <a:latin typeface="AGaramond" pitchFamily="50" charset="0"/>
              </a:rPr>
              <a:t>a &lt; 10000</a:t>
            </a:r>
            <a:r>
              <a:rPr lang="en-US" altLang="zh-TW" sz="2800" i="1" dirty="0">
                <a:solidFill>
                  <a:srgbClr val="000000"/>
                </a:solidFill>
                <a:latin typeface="Lucida Console" panose="020B0609040504020204" pitchFamily="49" charset="0"/>
              </a:rPr>
              <a:t> </a:t>
            </a:r>
            <a:r>
              <a:rPr lang="en-US" altLang="zh-TW" sz="2800" dirty="0">
                <a:solidFill>
                  <a:srgbClr val="000000"/>
                </a:solidFill>
                <a:latin typeface="Lucida Console" panose="020B0609040504020204" pitchFamily="49" charset="0"/>
              </a:rPr>
              <a:t>)</a:t>
            </a:r>
            <a:br>
              <a:rPr lang="en-US" altLang="zh-TW" sz="2800" i="1" dirty="0">
                <a:solidFill>
                  <a:srgbClr val="000000"/>
                </a:solidFill>
                <a:latin typeface="Lucida Console" panose="020B0609040504020204" pitchFamily="49" charset="0"/>
              </a:rPr>
            </a:br>
            <a:r>
              <a:rPr lang="en-US" altLang="zh-TW" sz="2800" dirty="0">
                <a:solidFill>
                  <a:srgbClr val="000000"/>
                </a:solidFill>
                <a:latin typeface="Lucida Console" panose="020B0609040504020204" pitchFamily="49" charset="0"/>
              </a:rPr>
              <a:t>{</a:t>
            </a:r>
            <a:br>
              <a:rPr lang="en-US" altLang="zh-TW" sz="2800" i="1" dirty="0">
                <a:solidFill>
                  <a:srgbClr val="000000"/>
                </a:solidFill>
                <a:latin typeface="Lucida Console" panose="020B0609040504020204" pitchFamily="49" charset="0"/>
              </a:rPr>
            </a:br>
            <a:r>
              <a:rPr lang="en-US" altLang="zh-TW" sz="2800" i="1" dirty="0">
                <a:solidFill>
                  <a:srgbClr val="000000"/>
                </a:solidFill>
                <a:latin typeface="Lucida Console" panose="020B0609040504020204" pitchFamily="49" charset="0"/>
              </a:rPr>
              <a:t>   </a:t>
            </a:r>
            <a:r>
              <a:rPr lang="en-US" altLang="zh-TW" sz="2800" i="1" dirty="0">
                <a:solidFill>
                  <a:srgbClr val="000000"/>
                </a:solidFill>
                <a:latin typeface="AGaramond" pitchFamily="50" charset="0"/>
              </a:rPr>
              <a:t>a += (a % 2) ? 1 : 2;</a:t>
            </a:r>
            <a:br>
              <a:rPr lang="en-US" altLang="zh-TW" sz="2800" i="1" dirty="0">
                <a:solidFill>
                  <a:srgbClr val="000000"/>
                </a:solidFill>
                <a:latin typeface="Lucida Console" panose="020B0609040504020204" pitchFamily="49" charset="0"/>
              </a:rPr>
            </a:br>
            <a:r>
              <a:rPr lang="en-US" altLang="zh-TW" sz="2800" dirty="0">
                <a:solidFill>
                  <a:srgbClr val="000000"/>
                </a:solidFill>
                <a:latin typeface="Lucida Console" panose="020B0609040504020204" pitchFamily="49" charset="0"/>
              </a:rPr>
              <a:t>}</a:t>
            </a:r>
          </a:p>
          <a:p>
            <a:pPr marL="0" indent="0">
              <a:spcBef>
                <a:spcPts val="600"/>
              </a:spcBef>
              <a:buNone/>
            </a:pPr>
            <a:endParaRPr lang="en-US" altLang="zh-TW" sz="2800" dirty="0">
              <a:solidFill>
                <a:srgbClr val="000000"/>
              </a:solidFill>
              <a:latin typeface="Times New Roman" panose="02020603050405020304" pitchFamily="18" charset="0"/>
            </a:endParaRPr>
          </a:p>
          <a:p>
            <a:endParaRPr lang="en-US" dirty="0"/>
          </a:p>
        </p:txBody>
      </p:sp>
    </p:spTree>
    <p:extLst>
      <p:ext uri="{BB962C8B-B14F-4D97-AF65-F5344CB8AC3E}">
        <p14:creationId xmlns:p14="http://schemas.microsoft.com/office/powerpoint/2010/main" val="11410889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A4CACBD-8146-3F4E-8F15-FA988C28D0C1}"/>
              </a:ext>
            </a:extLst>
          </p:cNvPr>
          <p:cNvSpPr>
            <a:spLocks noGrp="1"/>
          </p:cNvSpPr>
          <p:nvPr>
            <p:ph type="sldNum" sz="quarter" idx="12"/>
          </p:nvPr>
        </p:nvSpPr>
        <p:spPr/>
        <p:txBody>
          <a:bodyPr/>
          <a:lstStyle/>
          <a:p>
            <a:fld id="{4E77BC79-9480-1042-96E1-82B94DA0811E}" type="slidenum">
              <a:rPr lang="en-US" smtClean="0"/>
              <a:t>11</a:t>
            </a:fld>
            <a:endParaRPr lang="en-US"/>
          </a:p>
        </p:txBody>
      </p:sp>
      <p:sp>
        <p:nvSpPr>
          <p:cNvPr id="3" name="Title 2">
            <a:extLst>
              <a:ext uri="{FF2B5EF4-FFF2-40B4-BE49-F238E27FC236}">
                <a16:creationId xmlns:a16="http://schemas.microsoft.com/office/drawing/2014/main" id="{183F5F8D-5507-F844-8EE5-8378C0EE5B9B}"/>
              </a:ext>
            </a:extLst>
          </p:cNvPr>
          <p:cNvSpPr>
            <a:spLocks noGrp="1"/>
          </p:cNvSpPr>
          <p:nvPr>
            <p:ph type="title"/>
          </p:nvPr>
        </p:nvSpPr>
        <p:spPr/>
        <p:txBody>
          <a:bodyPr/>
          <a:lstStyle/>
          <a:p>
            <a:r>
              <a:rPr lang="en-US" dirty="0"/>
              <a:t>Increment a Counter</a:t>
            </a:r>
          </a:p>
        </p:txBody>
      </p:sp>
      <p:sp>
        <p:nvSpPr>
          <p:cNvPr id="4" name="Content Placeholder 3">
            <a:extLst>
              <a:ext uri="{FF2B5EF4-FFF2-40B4-BE49-F238E27FC236}">
                <a16:creationId xmlns:a16="http://schemas.microsoft.com/office/drawing/2014/main" id="{B096DE8A-4F5E-A747-A8FC-066EE7E79079}"/>
              </a:ext>
            </a:extLst>
          </p:cNvPr>
          <p:cNvSpPr>
            <a:spLocks noGrp="1"/>
          </p:cNvSpPr>
          <p:nvPr>
            <p:ph idx="1"/>
          </p:nvPr>
        </p:nvSpPr>
        <p:spPr/>
        <p:txBody>
          <a:bodyPr>
            <a:normAutofit fontScale="92500" lnSpcReduction="10000"/>
          </a:bodyPr>
          <a:lstStyle/>
          <a:p>
            <a:pPr>
              <a:spcBef>
                <a:spcPts val="300"/>
              </a:spcBef>
            </a:pPr>
            <a:r>
              <a:rPr lang="en-US" altLang="zh-TW" sz="2400" dirty="0">
                <a:solidFill>
                  <a:srgbClr val="000000"/>
                </a:solidFill>
                <a:latin typeface="Times New Roman" panose="02020603050405020304" pitchFamily="18" charset="0"/>
              </a:rPr>
              <a:t>The initialization, loop-continuation condition and increment expressions of a </a:t>
            </a:r>
            <a:r>
              <a:rPr lang="en-US" altLang="zh-TW" sz="2400" dirty="0">
                <a:solidFill>
                  <a:srgbClr val="000000"/>
                </a:solidFill>
                <a:latin typeface="Lucida Console" panose="020B0609040504020204" pitchFamily="49" charset="0"/>
              </a:rPr>
              <a:t>for</a:t>
            </a:r>
            <a:r>
              <a:rPr lang="en-US" altLang="zh-TW" sz="2400" dirty="0">
                <a:solidFill>
                  <a:srgbClr val="000000"/>
                </a:solidFill>
                <a:latin typeface="Times New Roman" panose="02020603050405020304" pitchFamily="18" charset="0"/>
              </a:rPr>
              <a:t> statement can contain arithmetic expressions.</a:t>
            </a:r>
          </a:p>
          <a:p>
            <a:pPr>
              <a:spcBef>
                <a:spcPts val="300"/>
              </a:spcBef>
            </a:pPr>
            <a:r>
              <a:rPr lang="en-US" altLang="zh-TW" sz="2400" dirty="0">
                <a:solidFill>
                  <a:srgbClr val="000000"/>
                </a:solidFill>
                <a:latin typeface="Times New Roman" panose="02020603050405020304" pitchFamily="18" charset="0"/>
              </a:rPr>
              <a:t>The expressions</a:t>
            </a:r>
          </a:p>
          <a:p>
            <a:pPr lvl="2">
              <a:spcBef>
                <a:spcPts val="300"/>
              </a:spcBef>
              <a:buNone/>
            </a:pPr>
            <a:r>
              <a:rPr lang="en-US" altLang="zh-TW" dirty="0">
                <a:solidFill>
                  <a:srgbClr val="000000"/>
                </a:solidFill>
                <a:latin typeface="Lucida Console" panose="020B0609040504020204" pitchFamily="49" charset="0"/>
              </a:rPr>
              <a:t>	counter = counter + </a:t>
            </a:r>
            <a:r>
              <a:rPr lang="en-US" altLang="zh-TW" dirty="0">
                <a:solidFill>
                  <a:srgbClr val="128AFF"/>
                </a:solidFill>
                <a:latin typeface="Lucida Console" panose="020B0609040504020204" pitchFamily="49" charset="0"/>
              </a:rPr>
              <a:t>1</a:t>
            </a:r>
            <a:br>
              <a:rPr lang="en-US" altLang="zh-TW" dirty="0">
                <a:solidFill>
                  <a:srgbClr val="128AFF"/>
                </a:solidFill>
                <a:latin typeface="Lucida Console" panose="020B0609040504020204" pitchFamily="49" charset="0"/>
              </a:rPr>
            </a:br>
            <a:r>
              <a:rPr lang="en-US" altLang="zh-TW" dirty="0">
                <a:solidFill>
                  <a:srgbClr val="000000"/>
                </a:solidFill>
                <a:latin typeface="Lucida Console" panose="020B0609040504020204" pitchFamily="49" charset="0"/>
              </a:rPr>
              <a:t>counter += </a:t>
            </a:r>
            <a:r>
              <a:rPr lang="en-US" altLang="zh-TW" dirty="0">
                <a:solidFill>
                  <a:srgbClr val="128AFF"/>
                </a:solidFill>
                <a:latin typeface="Lucida Console" panose="020B0609040504020204" pitchFamily="49" charset="0"/>
              </a:rPr>
              <a:t>1</a:t>
            </a:r>
            <a:br>
              <a:rPr lang="en-US" altLang="zh-TW" dirty="0">
                <a:solidFill>
                  <a:srgbClr val="128AFF"/>
                </a:solidFill>
                <a:latin typeface="Lucida Console" panose="020B0609040504020204" pitchFamily="49" charset="0"/>
              </a:rPr>
            </a:br>
            <a:r>
              <a:rPr lang="en-US" altLang="zh-TW" dirty="0">
                <a:solidFill>
                  <a:srgbClr val="000000"/>
                </a:solidFill>
                <a:latin typeface="Lucida Console" panose="020B0609040504020204" pitchFamily="49" charset="0"/>
              </a:rPr>
              <a:t>++counter</a:t>
            </a:r>
            <a:br>
              <a:rPr lang="en-US" altLang="zh-TW" dirty="0">
                <a:solidFill>
                  <a:srgbClr val="000000"/>
                </a:solidFill>
                <a:latin typeface="Lucida Console" panose="020B0609040504020204" pitchFamily="49" charset="0"/>
              </a:rPr>
            </a:br>
            <a:r>
              <a:rPr lang="en-US" altLang="zh-TW" dirty="0">
                <a:solidFill>
                  <a:srgbClr val="000000"/>
                </a:solidFill>
                <a:latin typeface="Lucida Console" panose="020B0609040504020204" pitchFamily="49" charset="0"/>
              </a:rPr>
              <a:t>counter++</a:t>
            </a:r>
          </a:p>
          <a:p>
            <a:pPr>
              <a:spcBef>
                <a:spcPts val="300"/>
              </a:spcBef>
              <a:buNone/>
            </a:pPr>
            <a:r>
              <a:rPr lang="en-US" altLang="zh-TW" dirty="0">
                <a:solidFill>
                  <a:srgbClr val="000000"/>
                </a:solidFill>
                <a:latin typeface="Times New Roman" panose="02020603050405020304" pitchFamily="18" charset="0"/>
              </a:rPr>
              <a:t>	</a:t>
            </a:r>
            <a:r>
              <a:rPr lang="en-US" altLang="zh-TW" sz="2400" dirty="0">
                <a:solidFill>
                  <a:srgbClr val="000000"/>
                </a:solidFill>
                <a:latin typeface="Times New Roman" panose="02020603050405020304" pitchFamily="18" charset="0"/>
              </a:rPr>
              <a:t>are all equivalent in the incrementing portion of the </a:t>
            </a:r>
            <a:r>
              <a:rPr lang="en-US" altLang="zh-TW" sz="2400" dirty="0">
                <a:solidFill>
                  <a:srgbClr val="000000"/>
                </a:solidFill>
                <a:latin typeface="Lucida Console" panose="020B0609040504020204" pitchFamily="49" charset="0"/>
              </a:rPr>
              <a:t>for</a:t>
            </a:r>
            <a:r>
              <a:rPr lang="en-US" altLang="zh-TW" sz="2400" dirty="0">
                <a:solidFill>
                  <a:srgbClr val="000000"/>
                </a:solidFill>
                <a:latin typeface="Times New Roman" panose="02020603050405020304" pitchFamily="18" charset="0"/>
              </a:rPr>
              <a:t> statement’s header (when no other code appears there).</a:t>
            </a:r>
          </a:p>
          <a:p>
            <a:pPr>
              <a:spcBef>
                <a:spcPts val="300"/>
              </a:spcBef>
            </a:pPr>
            <a:r>
              <a:rPr lang="en-US" altLang="zh-TW" sz="2400" dirty="0">
                <a:solidFill>
                  <a:srgbClr val="000000"/>
                </a:solidFill>
                <a:latin typeface="Times New Roman" panose="02020603050405020304" pitchFamily="18" charset="0"/>
              </a:rPr>
              <a:t>The “increment” of a </a:t>
            </a:r>
            <a:r>
              <a:rPr lang="en-US" altLang="zh-TW" sz="2400" dirty="0">
                <a:solidFill>
                  <a:srgbClr val="000000"/>
                </a:solidFill>
                <a:latin typeface="Lucida Console" panose="020B0609040504020204" pitchFamily="49" charset="0"/>
              </a:rPr>
              <a:t>for</a:t>
            </a:r>
            <a:r>
              <a:rPr lang="en-US" altLang="zh-TW" sz="2400" dirty="0">
                <a:solidFill>
                  <a:srgbClr val="000000"/>
                </a:solidFill>
                <a:latin typeface="Times New Roman" panose="02020603050405020304" pitchFamily="18" charset="0"/>
              </a:rPr>
              <a:t> statement can be negative, in which case the loop actually counts downward.</a:t>
            </a:r>
          </a:p>
          <a:p>
            <a:pPr>
              <a:spcBef>
                <a:spcPts val="300"/>
              </a:spcBef>
            </a:pPr>
            <a:r>
              <a:rPr lang="en-US" altLang="zh-TW" sz="2400" dirty="0">
                <a:solidFill>
                  <a:srgbClr val="000000"/>
                </a:solidFill>
                <a:latin typeface="Times New Roman" panose="02020603050405020304" pitchFamily="18" charset="0"/>
              </a:rPr>
              <a:t>If the loop-continuation condition is initially false, the body of the </a:t>
            </a:r>
            <a:r>
              <a:rPr lang="en-US" altLang="zh-TW" sz="2400" dirty="0">
                <a:solidFill>
                  <a:srgbClr val="000000"/>
                </a:solidFill>
                <a:latin typeface="Lucida Console" panose="020B0609040504020204" pitchFamily="49" charset="0"/>
              </a:rPr>
              <a:t>for</a:t>
            </a:r>
            <a:r>
              <a:rPr lang="en-US" altLang="zh-TW" sz="2400" dirty="0">
                <a:solidFill>
                  <a:srgbClr val="000000"/>
                </a:solidFill>
                <a:latin typeface="Times New Roman" panose="02020603050405020304" pitchFamily="18" charset="0"/>
              </a:rPr>
              <a:t> statement is not performed.</a:t>
            </a:r>
          </a:p>
          <a:p>
            <a:endParaRPr lang="zh-TW" altLang="en-US" dirty="0"/>
          </a:p>
          <a:p>
            <a:endParaRPr lang="en-US" dirty="0"/>
          </a:p>
        </p:txBody>
      </p:sp>
    </p:spTree>
    <p:extLst>
      <p:ext uri="{BB962C8B-B14F-4D97-AF65-F5344CB8AC3E}">
        <p14:creationId xmlns:p14="http://schemas.microsoft.com/office/powerpoint/2010/main" val="12591705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6DCB1EA-97A5-B146-A9C7-0BDDAA17C47E}"/>
              </a:ext>
            </a:extLst>
          </p:cNvPr>
          <p:cNvSpPr>
            <a:spLocks noGrp="1"/>
          </p:cNvSpPr>
          <p:nvPr>
            <p:ph type="sldNum" sz="quarter" idx="12"/>
          </p:nvPr>
        </p:nvSpPr>
        <p:spPr/>
        <p:txBody>
          <a:bodyPr/>
          <a:lstStyle/>
          <a:p>
            <a:fld id="{4E77BC79-9480-1042-96E1-82B94DA0811E}" type="slidenum">
              <a:rPr lang="en-US" smtClean="0"/>
              <a:t>12</a:t>
            </a:fld>
            <a:endParaRPr lang="en-US"/>
          </a:p>
        </p:txBody>
      </p:sp>
      <p:sp>
        <p:nvSpPr>
          <p:cNvPr id="3" name="Title 2">
            <a:extLst>
              <a:ext uri="{FF2B5EF4-FFF2-40B4-BE49-F238E27FC236}">
                <a16:creationId xmlns:a16="http://schemas.microsoft.com/office/drawing/2014/main" id="{6ECA6E17-AB74-464F-9FBC-A1F31D4AED86}"/>
              </a:ext>
            </a:extLst>
          </p:cNvPr>
          <p:cNvSpPr>
            <a:spLocks noGrp="1"/>
          </p:cNvSpPr>
          <p:nvPr>
            <p:ph type="title"/>
          </p:nvPr>
        </p:nvSpPr>
        <p:spPr/>
        <p:txBody>
          <a:bodyPr/>
          <a:lstStyle/>
          <a:p>
            <a:r>
              <a:rPr lang="en-US" dirty="0"/>
              <a:t>for Repetition Statement Pitfall!</a:t>
            </a:r>
          </a:p>
        </p:txBody>
      </p:sp>
      <p:sp>
        <p:nvSpPr>
          <p:cNvPr id="5" name="Text Box 4">
            <a:extLst>
              <a:ext uri="{FF2B5EF4-FFF2-40B4-BE49-F238E27FC236}">
                <a16:creationId xmlns:a16="http://schemas.microsoft.com/office/drawing/2014/main" id="{8F28CFED-4075-8644-8E99-2F2D7EB220A0}"/>
              </a:ext>
            </a:extLst>
          </p:cNvPr>
          <p:cNvSpPr txBox="1">
            <a:spLocks noChangeArrowheads="1"/>
          </p:cNvSpPr>
          <p:nvPr/>
        </p:nvSpPr>
        <p:spPr bwMode="auto">
          <a:xfrm>
            <a:off x="899592" y="1529107"/>
            <a:ext cx="6935788" cy="528638"/>
          </a:xfrm>
          <a:prstGeom prst="rect">
            <a:avLst/>
          </a:prstGeom>
          <a:solidFill>
            <a:srgbClr val="CCFFCC"/>
          </a:solidFill>
          <a:ln w="9525" algn="ctr">
            <a:solidFill>
              <a:schemeClr val="tx1"/>
            </a:solidFill>
            <a:miter lim="800000"/>
            <a:headEnd/>
            <a:tailEnd/>
          </a:ln>
        </p:spPr>
        <p:txBody>
          <a:bodyPr wrap="none">
            <a:spAutoFit/>
          </a:bodyPr>
          <a:lstStyle>
            <a:lvl1pPr marL="228600" indent="-2286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zh-TW" sz="2800" dirty="0">
                <a:solidFill>
                  <a:srgbClr val="000000"/>
                </a:solidFill>
                <a:ea typeface="Times New Roman" panose="02020603050405020304" pitchFamily="18" charset="0"/>
                <a:cs typeface="AGaramond" pitchFamily="50" charset="0"/>
              </a:rPr>
              <a:t>f</a:t>
            </a:r>
            <a:r>
              <a:rPr lang="en-US" altLang="zh-TW" sz="2800" dirty="0">
                <a:solidFill>
                  <a:srgbClr val="000000"/>
                </a:solidFill>
                <a:ea typeface="新細明體" panose="02020500000000000000" pitchFamily="18" charset="-120"/>
                <a:cs typeface="AGaramond" pitchFamily="50" charset="0"/>
              </a:rPr>
              <a:t>or </a:t>
            </a:r>
            <a:r>
              <a:rPr lang="en-US" altLang="zh-TW" sz="2800" dirty="0">
                <a:solidFill>
                  <a:srgbClr val="000000"/>
                </a:solidFill>
                <a:ea typeface="Times New Roman" panose="02020603050405020304" pitchFamily="18" charset="0"/>
                <a:cs typeface="AGaramond" pitchFamily="50" charset="0"/>
              </a:rPr>
              <a:t>(</a:t>
            </a:r>
            <a:r>
              <a:rPr lang="en-US" altLang="zh-TW" sz="2800" dirty="0">
                <a:solidFill>
                  <a:srgbClr val="000000"/>
                </a:solidFill>
                <a:ea typeface="新細明體" panose="02020500000000000000" pitchFamily="18" charset="-120"/>
                <a:cs typeface="AGaramond" pitchFamily="50" charset="0"/>
              </a:rPr>
              <a:t> counter=1; counter&lt;=10; counter++</a:t>
            </a:r>
            <a:r>
              <a:rPr lang="en-US" altLang="zh-TW" sz="2800" dirty="0">
                <a:solidFill>
                  <a:srgbClr val="000000"/>
                </a:solidFill>
                <a:ea typeface="Times New Roman" panose="02020603050405020304" pitchFamily="18" charset="0"/>
                <a:cs typeface="AGaramond" pitchFamily="50" charset="0"/>
              </a:rPr>
              <a:t> )</a:t>
            </a:r>
            <a:r>
              <a:rPr lang="en-US" altLang="zh-TW" sz="2800" dirty="0">
                <a:solidFill>
                  <a:srgbClr val="000000"/>
                </a:solidFill>
                <a:ea typeface="新細明體" panose="02020500000000000000" pitchFamily="18" charset="-120"/>
                <a:cs typeface="AGaramond" pitchFamily="50" charset="0"/>
              </a:rPr>
              <a:t> </a:t>
            </a:r>
            <a:r>
              <a:rPr lang="en-US" altLang="zh-TW" sz="2800" dirty="0">
                <a:solidFill>
                  <a:srgbClr val="000000"/>
                </a:solidFill>
                <a:ea typeface="Times New Roman" panose="02020603050405020304" pitchFamily="18" charset="0"/>
                <a:cs typeface="AGaramond" pitchFamily="50" charset="0"/>
              </a:rPr>
              <a:t>;</a:t>
            </a:r>
            <a:endParaRPr lang="zh-TW" altLang="en-US" sz="2800" dirty="0">
              <a:solidFill>
                <a:srgbClr val="000000"/>
              </a:solidFill>
              <a:ea typeface="Times New Roman" panose="02020603050405020304" pitchFamily="18" charset="0"/>
              <a:cs typeface="AGaramond" pitchFamily="50" charset="0"/>
            </a:endParaRPr>
          </a:p>
        </p:txBody>
      </p:sp>
      <p:sp>
        <p:nvSpPr>
          <p:cNvPr id="6" name="Text Box 7">
            <a:extLst>
              <a:ext uri="{FF2B5EF4-FFF2-40B4-BE49-F238E27FC236}">
                <a16:creationId xmlns:a16="http://schemas.microsoft.com/office/drawing/2014/main" id="{BD7D837B-9164-D64D-9F8D-7FFF649E1673}"/>
              </a:ext>
            </a:extLst>
          </p:cNvPr>
          <p:cNvSpPr txBox="1">
            <a:spLocks noChangeArrowheads="1"/>
          </p:cNvSpPr>
          <p:nvPr/>
        </p:nvSpPr>
        <p:spPr bwMode="auto">
          <a:xfrm>
            <a:off x="899592" y="2062507"/>
            <a:ext cx="4313238"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marL="228600" indent="-2286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zh-TW" sz="2800">
                <a:solidFill>
                  <a:srgbClr val="0000FF"/>
                </a:solidFill>
                <a:ea typeface="新細明體" panose="02020500000000000000" pitchFamily="18" charset="-120"/>
                <a:cs typeface="AGaramond" pitchFamily="50" charset="0"/>
                <a:sym typeface="Wingdings" panose="05000000000000000000" pitchFamily="2" charset="2"/>
              </a:rPr>
              <a:t> </a:t>
            </a:r>
            <a:r>
              <a:rPr lang="en-US" altLang="zh-TW" sz="2800">
                <a:solidFill>
                  <a:srgbClr val="0000FF"/>
                </a:solidFill>
                <a:ea typeface="新細明體" panose="02020500000000000000" pitchFamily="18" charset="-120"/>
                <a:cs typeface="AGaramond" pitchFamily="50" charset="0"/>
              </a:rPr>
              <a:t>Do nothing for 10 times</a:t>
            </a:r>
          </a:p>
        </p:txBody>
      </p:sp>
      <p:sp>
        <p:nvSpPr>
          <p:cNvPr id="7" name="Text Box 4">
            <a:extLst>
              <a:ext uri="{FF2B5EF4-FFF2-40B4-BE49-F238E27FC236}">
                <a16:creationId xmlns:a16="http://schemas.microsoft.com/office/drawing/2014/main" id="{0F019B5F-5FB6-FA43-988E-6A1EFF2AB787}"/>
              </a:ext>
            </a:extLst>
          </p:cNvPr>
          <p:cNvSpPr txBox="1">
            <a:spLocks noChangeArrowheads="1"/>
          </p:cNvSpPr>
          <p:nvPr/>
        </p:nvSpPr>
        <p:spPr bwMode="auto">
          <a:xfrm>
            <a:off x="899592" y="3179488"/>
            <a:ext cx="7013458" cy="2246769"/>
          </a:xfrm>
          <a:prstGeom prst="rect">
            <a:avLst/>
          </a:prstGeom>
          <a:solidFill>
            <a:srgbClr val="CCFFCC"/>
          </a:solidFill>
          <a:ln w="9525" algn="ctr">
            <a:solidFill>
              <a:schemeClr val="tx1"/>
            </a:solidFill>
            <a:miter lim="800000"/>
            <a:headEnd/>
            <a:tailEnd/>
          </a:ln>
        </p:spPr>
        <p:txBody>
          <a:bodyPr wrap="none">
            <a:spAutoFit/>
          </a:bodyPr>
          <a:lstStyle>
            <a:lvl1pPr marL="228600" indent="-2286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zh-TW" sz="2800" dirty="0">
                <a:solidFill>
                  <a:srgbClr val="000000"/>
                </a:solidFill>
                <a:ea typeface="Times New Roman" panose="02020603050405020304" pitchFamily="18" charset="0"/>
                <a:cs typeface="AGaramond" pitchFamily="50" charset="0"/>
              </a:rPr>
              <a:t>f</a:t>
            </a:r>
            <a:r>
              <a:rPr lang="en-US" altLang="zh-TW" sz="2800" dirty="0">
                <a:solidFill>
                  <a:srgbClr val="000000"/>
                </a:solidFill>
                <a:ea typeface="新細明體" panose="02020500000000000000" pitchFamily="18" charset="-120"/>
                <a:cs typeface="AGaramond" pitchFamily="50" charset="0"/>
              </a:rPr>
              <a:t>or </a:t>
            </a:r>
            <a:r>
              <a:rPr lang="en-US" altLang="zh-TW" sz="2800" dirty="0">
                <a:solidFill>
                  <a:srgbClr val="000000"/>
                </a:solidFill>
                <a:ea typeface="Times New Roman" panose="02020603050405020304" pitchFamily="18" charset="0"/>
                <a:cs typeface="AGaramond" pitchFamily="50" charset="0"/>
              </a:rPr>
              <a:t>(</a:t>
            </a:r>
            <a:r>
              <a:rPr lang="en-US" altLang="zh-TW" sz="2800" dirty="0">
                <a:solidFill>
                  <a:srgbClr val="000000"/>
                </a:solidFill>
                <a:ea typeface="新細明體" panose="02020500000000000000" pitchFamily="18" charset="-120"/>
                <a:cs typeface="AGaramond" pitchFamily="50" charset="0"/>
              </a:rPr>
              <a:t> counter=1; counter&lt;=10; counter++</a:t>
            </a:r>
            <a:r>
              <a:rPr lang="en-US" altLang="zh-TW" sz="2800" dirty="0">
                <a:solidFill>
                  <a:srgbClr val="000000"/>
                </a:solidFill>
                <a:ea typeface="Times New Roman" panose="02020603050405020304" pitchFamily="18" charset="0"/>
                <a:cs typeface="AGaramond" pitchFamily="50" charset="0"/>
              </a:rPr>
              <a:t> ) {</a:t>
            </a:r>
          </a:p>
          <a:p>
            <a:pPr eaLnBrk="1" hangingPunct="1"/>
            <a:endParaRPr lang="en-US" altLang="zh-TW" sz="2800" dirty="0">
              <a:solidFill>
                <a:srgbClr val="000000"/>
              </a:solidFill>
              <a:ea typeface="新細明體" panose="02020500000000000000" pitchFamily="18" charset="-120"/>
              <a:cs typeface="AGaramond" pitchFamily="50" charset="0"/>
            </a:endParaRPr>
          </a:p>
          <a:p>
            <a:pPr eaLnBrk="1" hangingPunct="1"/>
            <a:endParaRPr lang="en-US" altLang="zh-TW" sz="2800" dirty="0">
              <a:solidFill>
                <a:srgbClr val="000000"/>
              </a:solidFill>
              <a:ea typeface="新細明體" panose="02020500000000000000" pitchFamily="18" charset="-120"/>
              <a:cs typeface="AGaramond" pitchFamily="50" charset="0"/>
            </a:endParaRPr>
          </a:p>
          <a:p>
            <a:pPr eaLnBrk="1" hangingPunct="1"/>
            <a:endParaRPr lang="en-US" altLang="zh-TW" sz="2800" dirty="0">
              <a:solidFill>
                <a:srgbClr val="000000"/>
              </a:solidFill>
              <a:ea typeface="新細明體" panose="02020500000000000000" pitchFamily="18" charset="-120"/>
              <a:cs typeface="AGaramond" pitchFamily="50" charset="0"/>
            </a:endParaRPr>
          </a:p>
          <a:p>
            <a:pPr eaLnBrk="1" hangingPunct="1"/>
            <a:r>
              <a:rPr lang="en-US" altLang="zh-TW" sz="2800" dirty="0">
                <a:solidFill>
                  <a:srgbClr val="000000"/>
                </a:solidFill>
                <a:ea typeface="新細明體" panose="02020500000000000000" pitchFamily="18" charset="-120"/>
                <a:cs typeface="AGaramond" pitchFamily="50" charset="0"/>
              </a:rPr>
              <a:t>}</a:t>
            </a:r>
            <a:endParaRPr lang="zh-TW" altLang="en-US" sz="2800" dirty="0">
              <a:solidFill>
                <a:srgbClr val="000000"/>
              </a:solidFill>
              <a:ea typeface="Times New Roman" panose="02020603050405020304" pitchFamily="18" charset="0"/>
              <a:cs typeface="AGaramond" pitchFamily="50" charset="0"/>
            </a:endParaRPr>
          </a:p>
        </p:txBody>
      </p:sp>
      <p:sp>
        <p:nvSpPr>
          <p:cNvPr id="8" name="Text Box 7">
            <a:extLst>
              <a:ext uri="{FF2B5EF4-FFF2-40B4-BE49-F238E27FC236}">
                <a16:creationId xmlns:a16="http://schemas.microsoft.com/office/drawing/2014/main" id="{D79995AE-4C67-134F-A4AF-B222F820904E}"/>
              </a:ext>
            </a:extLst>
          </p:cNvPr>
          <p:cNvSpPr txBox="1">
            <a:spLocks noChangeArrowheads="1"/>
          </p:cNvSpPr>
          <p:nvPr/>
        </p:nvSpPr>
        <p:spPr bwMode="auto">
          <a:xfrm>
            <a:off x="1063975" y="4043315"/>
            <a:ext cx="6771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marL="228600" indent="-2286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zh-TW" sz="2800" dirty="0">
                <a:solidFill>
                  <a:srgbClr val="0000FF"/>
                </a:solidFill>
                <a:ea typeface="新細明體" panose="02020500000000000000" pitchFamily="18" charset="-120"/>
                <a:cs typeface="AGaramond" pitchFamily="50" charset="0"/>
                <a:sym typeface="Wingdings" panose="05000000000000000000" pitchFamily="2" charset="2"/>
              </a:rPr>
              <a:t> Enclose your for loop statement with {}</a:t>
            </a:r>
            <a:endParaRPr lang="en-US" altLang="zh-TW" sz="2800" dirty="0">
              <a:solidFill>
                <a:srgbClr val="0000FF"/>
              </a:solidFill>
              <a:ea typeface="新細明體" panose="02020500000000000000" pitchFamily="18" charset="-120"/>
              <a:cs typeface="AGaramond" pitchFamily="50" charset="0"/>
            </a:endParaRPr>
          </a:p>
        </p:txBody>
      </p:sp>
    </p:spTree>
    <p:extLst>
      <p:ext uri="{BB962C8B-B14F-4D97-AF65-F5344CB8AC3E}">
        <p14:creationId xmlns:p14="http://schemas.microsoft.com/office/powerpoint/2010/main" val="2248524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left)">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545F663-D959-834B-A625-8A6A83757796}"/>
              </a:ext>
            </a:extLst>
          </p:cNvPr>
          <p:cNvSpPr>
            <a:spLocks noGrp="1"/>
          </p:cNvSpPr>
          <p:nvPr>
            <p:ph type="sldNum" sz="quarter" idx="12"/>
          </p:nvPr>
        </p:nvSpPr>
        <p:spPr/>
        <p:txBody>
          <a:bodyPr/>
          <a:lstStyle/>
          <a:p>
            <a:fld id="{4E77BC79-9480-1042-96E1-82B94DA0811E}" type="slidenum">
              <a:rPr lang="en-US" smtClean="0"/>
              <a:t>13</a:t>
            </a:fld>
            <a:endParaRPr lang="en-US"/>
          </a:p>
        </p:txBody>
      </p:sp>
      <p:sp>
        <p:nvSpPr>
          <p:cNvPr id="3" name="Title 2">
            <a:extLst>
              <a:ext uri="{FF2B5EF4-FFF2-40B4-BE49-F238E27FC236}">
                <a16:creationId xmlns:a16="http://schemas.microsoft.com/office/drawing/2014/main" id="{F6427B53-0A35-8546-8D07-B865A00219BD}"/>
              </a:ext>
            </a:extLst>
          </p:cNvPr>
          <p:cNvSpPr>
            <a:spLocks noGrp="1"/>
          </p:cNvSpPr>
          <p:nvPr>
            <p:ph type="title"/>
          </p:nvPr>
        </p:nvSpPr>
        <p:spPr/>
        <p:txBody>
          <a:bodyPr>
            <a:normAutofit fontScale="90000"/>
          </a:bodyPr>
          <a:lstStyle/>
          <a:p>
            <a:r>
              <a:rPr lang="en-US" dirty="0"/>
              <a:t>Examples using for Repetition Statement</a:t>
            </a:r>
          </a:p>
        </p:txBody>
      </p:sp>
      <p:sp>
        <p:nvSpPr>
          <p:cNvPr id="4" name="Content Placeholder 3">
            <a:extLst>
              <a:ext uri="{FF2B5EF4-FFF2-40B4-BE49-F238E27FC236}">
                <a16:creationId xmlns:a16="http://schemas.microsoft.com/office/drawing/2014/main" id="{354276BC-E829-9C4B-AF49-206CFA5B29B2}"/>
              </a:ext>
            </a:extLst>
          </p:cNvPr>
          <p:cNvSpPr>
            <a:spLocks noGrp="1"/>
          </p:cNvSpPr>
          <p:nvPr>
            <p:ph idx="1"/>
          </p:nvPr>
        </p:nvSpPr>
        <p:spPr/>
        <p:txBody>
          <a:bodyPr>
            <a:normAutofit/>
          </a:bodyPr>
          <a:lstStyle/>
          <a:p>
            <a:pPr>
              <a:lnSpc>
                <a:spcPct val="90000"/>
              </a:lnSpc>
            </a:pPr>
            <a:r>
              <a:rPr lang="en-US" altLang="zh-TW" sz="2000" dirty="0">
                <a:solidFill>
                  <a:srgbClr val="000000"/>
                </a:solidFill>
                <a:latin typeface="Times New Roman" panose="02020603050405020304" pitchFamily="18" charset="0"/>
              </a:rPr>
              <a:t>Vary the control variable from </a:t>
            </a:r>
            <a:r>
              <a:rPr lang="en-US" altLang="zh-TW" sz="2000" dirty="0">
                <a:solidFill>
                  <a:srgbClr val="000000"/>
                </a:solidFill>
                <a:latin typeface="Lucida Console" panose="020B0609040504020204" pitchFamily="49" charset="0"/>
              </a:rPr>
              <a:t>1</a:t>
            </a:r>
            <a:r>
              <a:rPr lang="en-US" altLang="zh-TW" sz="2000" dirty="0">
                <a:solidFill>
                  <a:srgbClr val="000000"/>
                </a:solidFill>
                <a:latin typeface="Times New Roman" panose="02020603050405020304" pitchFamily="18" charset="0"/>
              </a:rPr>
              <a:t> to </a:t>
            </a:r>
            <a:r>
              <a:rPr lang="en-US" altLang="zh-TW" sz="2000" dirty="0">
                <a:solidFill>
                  <a:srgbClr val="000000"/>
                </a:solidFill>
                <a:latin typeface="Lucida Console" panose="020B0609040504020204" pitchFamily="49" charset="0"/>
              </a:rPr>
              <a:t>100</a:t>
            </a:r>
            <a:r>
              <a:rPr lang="en-US" altLang="zh-TW" sz="2000" dirty="0">
                <a:solidFill>
                  <a:srgbClr val="000000"/>
                </a:solidFill>
                <a:latin typeface="Times New Roman" panose="02020603050405020304" pitchFamily="18" charset="0"/>
              </a:rPr>
              <a:t> in increments of </a:t>
            </a:r>
            <a:r>
              <a:rPr lang="en-US" altLang="zh-TW" sz="2000" dirty="0">
                <a:solidFill>
                  <a:srgbClr val="000000"/>
                </a:solidFill>
                <a:latin typeface="Lucida Console" panose="020B0609040504020204" pitchFamily="49" charset="0"/>
              </a:rPr>
              <a:t>1</a:t>
            </a:r>
            <a:r>
              <a:rPr lang="en-US" altLang="zh-TW" sz="2000" dirty="0">
                <a:solidFill>
                  <a:srgbClr val="000000"/>
                </a:solidFill>
                <a:latin typeface="Times New Roman" panose="02020603050405020304" pitchFamily="18" charset="0"/>
              </a:rPr>
              <a:t>.</a:t>
            </a:r>
          </a:p>
          <a:p>
            <a:pPr lvl="2">
              <a:lnSpc>
                <a:spcPct val="90000"/>
              </a:lnSpc>
            </a:pPr>
            <a:r>
              <a:rPr lang="nn-NO" altLang="zh-TW" sz="1600" dirty="0">
                <a:solidFill>
                  <a:srgbClr val="0000FF"/>
                </a:solidFill>
                <a:latin typeface="Lucida Console" panose="020B0609040504020204" pitchFamily="49" charset="0"/>
              </a:rPr>
              <a:t>for</a:t>
            </a:r>
            <a:r>
              <a:rPr lang="nn-NO" altLang="zh-TW" sz="1600" dirty="0">
                <a:solidFill>
                  <a:srgbClr val="000000"/>
                </a:solidFill>
                <a:latin typeface="Lucida Console" panose="020B0609040504020204" pitchFamily="49" charset="0"/>
              </a:rPr>
              <a:t> ( </a:t>
            </a:r>
            <a:r>
              <a:rPr lang="nn-NO" altLang="zh-TW" sz="1600" dirty="0" err="1">
                <a:solidFill>
                  <a:srgbClr val="0000FF"/>
                </a:solidFill>
                <a:latin typeface="Lucida Console" panose="020B0609040504020204" pitchFamily="49" charset="0"/>
              </a:rPr>
              <a:t>int</a:t>
            </a:r>
            <a:r>
              <a:rPr lang="nn-NO" altLang="zh-TW" sz="1600" dirty="0">
                <a:solidFill>
                  <a:srgbClr val="000000"/>
                </a:solidFill>
                <a:latin typeface="Lucida Console" panose="020B0609040504020204" pitchFamily="49" charset="0"/>
              </a:rPr>
              <a:t> i = </a:t>
            </a:r>
            <a:r>
              <a:rPr lang="nn-NO" altLang="zh-TW" sz="1600" dirty="0">
                <a:solidFill>
                  <a:srgbClr val="128AFF"/>
                </a:solidFill>
                <a:latin typeface="Lucida Console" panose="020B0609040504020204" pitchFamily="49" charset="0"/>
              </a:rPr>
              <a:t>1</a:t>
            </a:r>
            <a:r>
              <a:rPr lang="nn-NO" altLang="zh-TW" sz="1600" dirty="0">
                <a:solidFill>
                  <a:srgbClr val="000000"/>
                </a:solidFill>
                <a:latin typeface="Lucida Console" panose="020B0609040504020204" pitchFamily="49" charset="0"/>
              </a:rPr>
              <a:t>; i &lt;= </a:t>
            </a:r>
            <a:r>
              <a:rPr lang="nn-NO" altLang="zh-TW" sz="1600" dirty="0">
                <a:solidFill>
                  <a:srgbClr val="128AFF"/>
                </a:solidFill>
                <a:latin typeface="Lucida Console" panose="020B0609040504020204" pitchFamily="49" charset="0"/>
              </a:rPr>
              <a:t>100</a:t>
            </a:r>
            <a:r>
              <a:rPr lang="nn-NO" altLang="zh-TW" sz="1600" dirty="0">
                <a:solidFill>
                  <a:srgbClr val="000000"/>
                </a:solidFill>
                <a:latin typeface="Lucida Console" panose="020B0609040504020204" pitchFamily="49" charset="0"/>
              </a:rPr>
              <a:t>; i++ )</a:t>
            </a:r>
          </a:p>
          <a:p>
            <a:pPr>
              <a:lnSpc>
                <a:spcPct val="90000"/>
              </a:lnSpc>
            </a:pPr>
            <a:r>
              <a:rPr lang="en-US" altLang="zh-TW" sz="2000" dirty="0">
                <a:solidFill>
                  <a:srgbClr val="000000"/>
                </a:solidFill>
                <a:latin typeface="Times New Roman" panose="02020603050405020304" pitchFamily="18" charset="0"/>
              </a:rPr>
              <a:t>Vary the control variable from </a:t>
            </a:r>
            <a:r>
              <a:rPr lang="en-US" altLang="zh-TW" sz="2000" dirty="0">
                <a:solidFill>
                  <a:srgbClr val="000000"/>
                </a:solidFill>
                <a:latin typeface="Lucida Console" panose="020B0609040504020204" pitchFamily="49" charset="0"/>
              </a:rPr>
              <a:t>100</a:t>
            </a:r>
            <a:r>
              <a:rPr lang="en-US" altLang="zh-TW" sz="2000" dirty="0">
                <a:solidFill>
                  <a:srgbClr val="000000"/>
                </a:solidFill>
                <a:latin typeface="Times New Roman" panose="02020603050405020304" pitchFamily="18" charset="0"/>
              </a:rPr>
              <a:t> down to </a:t>
            </a:r>
            <a:r>
              <a:rPr lang="en-US" altLang="zh-TW" sz="2000" dirty="0">
                <a:solidFill>
                  <a:srgbClr val="000000"/>
                </a:solidFill>
                <a:latin typeface="Lucida Console" panose="020B0609040504020204" pitchFamily="49" charset="0"/>
              </a:rPr>
              <a:t>1</a:t>
            </a:r>
            <a:r>
              <a:rPr lang="en-US" altLang="zh-TW" sz="2000" dirty="0">
                <a:solidFill>
                  <a:srgbClr val="000000"/>
                </a:solidFill>
                <a:latin typeface="Times New Roman" panose="02020603050405020304" pitchFamily="18" charset="0"/>
              </a:rPr>
              <a:t> in decrements of </a:t>
            </a:r>
            <a:r>
              <a:rPr lang="en-US" altLang="zh-TW" sz="2000" dirty="0">
                <a:solidFill>
                  <a:srgbClr val="000000"/>
                </a:solidFill>
                <a:latin typeface="Lucida Console" panose="020B0609040504020204" pitchFamily="49" charset="0"/>
              </a:rPr>
              <a:t>1</a:t>
            </a:r>
            <a:r>
              <a:rPr lang="en-US" altLang="zh-TW" sz="2000" dirty="0">
                <a:solidFill>
                  <a:srgbClr val="000000"/>
                </a:solidFill>
                <a:latin typeface="Times New Roman" panose="02020603050405020304" pitchFamily="18" charset="0"/>
              </a:rPr>
              <a:t>.</a:t>
            </a:r>
          </a:p>
          <a:p>
            <a:pPr lvl="2">
              <a:lnSpc>
                <a:spcPct val="90000"/>
              </a:lnSpc>
            </a:pPr>
            <a:r>
              <a:rPr lang="nn-NO" altLang="zh-TW" sz="1600" dirty="0">
                <a:solidFill>
                  <a:srgbClr val="0000FF"/>
                </a:solidFill>
                <a:latin typeface="Lucida Console" panose="020B0609040504020204" pitchFamily="49" charset="0"/>
              </a:rPr>
              <a:t>for</a:t>
            </a:r>
            <a:r>
              <a:rPr lang="nn-NO" altLang="zh-TW" sz="1600" dirty="0">
                <a:solidFill>
                  <a:srgbClr val="000000"/>
                </a:solidFill>
                <a:latin typeface="Lucida Console" panose="020B0609040504020204" pitchFamily="49" charset="0"/>
              </a:rPr>
              <a:t> ( </a:t>
            </a:r>
            <a:r>
              <a:rPr lang="nn-NO" altLang="zh-TW" sz="1600" dirty="0" err="1">
                <a:solidFill>
                  <a:srgbClr val="0000FF"/>
                </a:solidFill>
                <a:latin typeface="Lucida Console" panose="020B0609040504020204" pitchFamily="49" charset="0"/>
              </a:rPr>
              <a:t>int</a:t>
            </a:r>
            <a:r>
              <a:rPr lang="nn-NO" altLang="zh-TW" sz="1600" dirty="0">
                <a:solidFill>
                  <a:srgbClr val="000000"/>
                </a:solidFill>
                <a:latin typeface="Lucida Console" panose="020B0609040504020204" pitchFamily="49" charset="0"/>
              </a:rPr>
              <a:t> i = </a:t>
            </a:r>
            <a:r>
              <a:rPr lang="nn-NO" altLang="zh-TW" sz="1600" dirty="0">
                <a:solidFill>
                  <a:srgbClr val="128AFF"/>
                </a:solidFill>
                <a:latin typeface="Lucida Console" panose="020B0609040504020204" pitchFamily="49" charset="0"/>
              </a:rPr>
              <a:t>100</a:t>
            </a:r>
            <a:r>
              <a:rPr lang="nn-NO" altLang="zh-TW" sz="1600" dirty="0">
                <a:solidFill>
                  <a:srgbClr val="000000"/>
                </a:solidFill>
                <a:latin typeface="Lucida Console" panose="020B0609040504020204" pitchFamily="49" charset="0"/>
              </a:rPr>
              <a:t>; i &gt;= </a:t>
            </a:r>
            <a:r>
              <a:rPr lang="nn-NO" altLang="zh-TW" sz="1600" dirty="0">
                <a:solidFill>
                  <a:srgbClr val="128AFF"/>
                </a:solidFill>
                <a:latin typeface="Lucida Console" panose="020B0609040504020204" pitchFamily="49" charset="0"/>
              </a:rPr>
              <a:t>1</a:t>
            </a:r>
            <a:r>
              <a:rPr lang="nn-NO" altLang="zh-TW" sz="1600" dirty="0">
                <a:solidFill>
                  <a:srgbClr val="000000"/>
                </a:solidFill>
                <a:latin typeface="Lucida Console" panose="020B0609040504020204" pitchFamily="49" charset="0"/>
              </a:rPr>
              <a:t>; i-- )</a:t>
            </a:r>
          </a:p>
          <a:p>
            <a:pPr>
              <a:lnSpc>
                <a:spcPct val="90000"/>
              </a:lnSpc>
            </a:pPr>
            <a:r>
              <a:rPr lang="en-US" altLang="zh-TW" sz="2000" dirty="0">
                <a:solidFill>
                  <a:srgbClr val="000000"/>
                </a:solidFill>
                <a:latin typeface="Times New Roman" panose="02020603050405020304" pitchFamily="18" charset="0"/>
              </a:rPr>
              <a:t>Vary the control variable from </a:t>
            </a:r>
            <a:r>
              <a:rPr lang="en-US" altLang="zh-TW" sz="2000" dirty="0">
                <a:solidFill>
                  <a:srgbClr val="000000"/>
                </a:solidFill>
                <a:latin typeface="Lucida Console" panose="020B0609040504020204" pitchFamily="49" charset="0"/>
              </a:rPr>
              <a:t>7</a:t>
            </a:r>
            <a:r>
              <a:rPr lang="en-US" altLang="zh-TW" sz="2000" dirty="0">
                <a:solidFill>
                  <a:srgbClr val="000000"/>
                </a:solidFill>
                <a:latin typeface="Times New Roman" panose="02020603050405020304" pitchFamily="18" charset="0"/>
              </a:rPr>
              <a:t> to </a:t>
            </a:r>
            <a:r>
              <a:rPr lang="en-US" altLang="zh-TW" sz="2000" dirty="0">
                <a:solidFill>
                  <a:srgbClr val="000000"/>
                </a:solidFill>
                <a:latin typeface="Lucida Console" panose="020B0609040504020204" pitchFamily="49" charset="0"/>
              </a:rPr>
              <a:t>77</a:t>
            </a:r>
            <a:r>
              <a:rPr lang="en-US" altLang="zh-TW" sz="2000" dirty="0">
                <a:solidFill>
                  <a:srgbClr val="000000"/>
                </a:solidFill>
                <a:latin typeface="Times New Roman" panose="02020603050405020304" pitchFamily="18" charset="0"/>
              </a:rPr>
              <a:t> in steps of </a:t>
            </a:r>
            <a:r>
              <a:rPr lang="en-US" altLang="zh-TW" sz="2000" dirty="0">
                <a:solidFill>
                  <a:srgbClr val="000000"/>
                </a:solidFill>
                <a:latin typeface="Lucida Console" panose="020B0609040504020204" pitchFamily="49" charset="0"/>
              </a:rPr>
              <a:t>7</a:t>
            </a:r>
            <a:r>
              <a:rPr lang="en-US" altLang="zh-TW" sz="2000" dirty="0">
                <a:solidFill>
                  <a:srgbClr val="000000"/>
                </a:solidFill>
                <a:latin typeface="Times New Roman" panose="02020603050405020304" pitchFamily="18" charset="0"/>
              </a:rPr>
              <a:t>.</a:t>
            </a:r>
          </a:p>
          <a:p>
            <a:pPr lvl="2">
              <a:lnSpc>
                <a:spcPct val="90000"/>
              </a:lnSpc>
            </a:pPr>
            <a:r>
              <a:rPr lang="nn-NO" altLang="zh-TW" sz="1600" dirty="0">
                <a:solidFill>
                  <a:srgbClr val="0000FF"/>
                </a:solidFill>
                <a:latin typeface="Lucida Console" panose="020B0609040504020204" pitchFamily="49" charset="0"/>
              </a:rPr>
              <a:t>for</a:t>
            </a:r>
            <a:r>
              <a:rPr lang="nn-NO" altLang="zh-TW" sz="1600" dirty="0">
                <a:solidFill>
                  <a:srgbClr val="000000"/>
                </a:solidFill>
                <a:latin typeface="Lucida Console" panose="020B0609040504020204" pitchFamily="49" charset="0"/>
              </a:rPr>
              <a:t> ( </a:t>
            </a:r>
            <a:r>
              <a:rPr lang="nn-NO" altLang="zh-TW" sz="1600" dirty="0" err="1">
                <a:solidFill>
                  <a:srgbClr val="0000FF"/>
                </a:solidFill>
                <a:latin typeface="Lucida Console" panose="020B0609040504020204" pitchFamily="49" charset="0"/>
              </a:rPr>
              <a:t>int</a:t>
            </a:r>
            <a:r>
              <a:rPr lang="nn-NO" altLang="zh-TW" sz="1600" dirty="0">
                <a:solidFill>
                  <a:srgbClr val="000000"/>
                </a:solidFill>
                <a:latin typeface="Lucida Console" panose="020B0609040504020204" pitchFamily="49" charset="0"/>
              </a:rPr>
              <a:t> i = </a:t>
            </a:r>
            <a:r>
              <a:rPr lang="nn-NO" altLang="zh-TW" sz="1600" dirty="0">
                <a:solidFill>
                  <a:srgbClr val="128AFF"/>
                </a:solidFill>
                <a:latin typeface="Lucida Console" panose="020B0609040504020204" pitchFamily="49" charset="0"/>
              </a:rPr>
              <a:t>7</a:t>
            </a:r>
            <a:r>
              <a:rPr lang="nn-NO" altLang="zh-TW" sz="1600" dirty="0">
                <a:solidFill>
                  <a:srgbClr val="000000"/>
                </a:solidFill>
                <a:latin typeface="Lucida Console" panose="020B0609040504020204" pitchFamily="49" charset="0"/>
              </a:rPr>
              <a:t>; i &lt;= </a:t>
            </a:r>
            <a:r>
              <a:rPr lang="nn-NO" altLang="zh-TW" sz="1600" dirty="0">
                <a:solidFill>
                  <a:srgbClr val="128AFF"/>
                </a:solidFill>
                <a:latin typeface="Lucida Console" panose="020B0609040504020204" pitchFamily="49" charset="0"/>
              </a:rPr>
              <a:t>77</a:t>
            </a:r>
            <a:r>
              <a:rPr lang="nn-NO" altLang="zh-TW" sz="1600" dirty="0">
                <a:solidFill>
                  <a:srgbClr val="000000"/>
                </a:solidFill>
                <a:latin typeface="Lucida Console" panose="020B0609040504020204" pitchFamily="49" charset="0"/>
              </a:rPr>
              <a:t>; i += </a:t>
            </a:r>
            <a:r>
              <a:rPr lang="nn-NO" altLang="zh-TW" sz="1600" dirty="0">
                <a:solidFill>
                  <a:srgbClr val="128AFF"/>
                </a:solidFill>
                <a:latin typeface="Lucida Console" panose="020B0609040504020204" pitchFamily="49" charset="0"/>
              </a:rPr>
              <a:t>7</a:t>
            </a:r>
            <a:r>
              <a:rPr lang="nn-NO" altLang="zh-TW" sz="1600" dirty="0">
                <a:solidFill>
                  <a:srgbClr val="000000"/>
                </a:solidFill>
                <a:latin typeface="Lucida Console" panose="020B0609040504020204" pitchFamily="49" charset="0"/>
              </a:rPr>
              <a:t> )</a:t>
            </a:r>
          </a:p>
          <a:p>
            <a:pPr>
              <a:lnSpc>
                <a:spcPct val="90000"/>
              </a:lnSpc>
            </a:pPr>
            <a:r>
              <a:rPr lang="en-US" altLang="zh-TW" sz="2000" dirty="0">
                <a:solidFill>
                  <a:srgbClr val="000000"/>
                </a:solidFill>
                <a:latin typeface="Times New Roman" panose="02020603050405020304" pitchFamily="18" charset="0"/>
              </a:rPr>
              <a:t>Vary the control variable from </a:t>
            </a:r>
            <a:r>
              <a:rPr lang="en-US" altLang="zh-TW" sz="2000" dirty="0">
                <a:solidFill>
                  <a:srgbClr val="000000"/>
                </a:solidFill>
                <a:latin typeface="Lucida Console" panose="020B0609040504020204" pitchFamily="49" charset="0"/>
              </a:rPr>
              <a:t>20</a:t>
            </a:r>
            <a:r>
              <a:rPr lang="en-US" altLang="zh-TW" sz="2000" dirty="0">
                <a:solidFill>
                  <a:srgbClr val="000000"/>
                </a:solidFill>
                <a:latin typeface="Times New Roman" panose="02020603050405020304" pitchFamily="18" charset="0"/>
              </a:rPr>
              <a:t> down to </a:t>
            </a:r>
            <a:r>
              <a:rPr lang="en-US" altLang="zh-TW" sz="2000" dirty="0">
                <a:solidFill>
                  <a:srgbClr val="000000"/>
                </a:solidFill>
                <a:latin typeface="Lucida Console" panose="020B0609040504020204" pitchFamily="49" charset="0"/>
              </a:rPr>
              <a:t>2</a:t>
            </a:r>
            <a:r>
              <a:rPr lang="en-US" altLang="zh-TW" sz="2000" dirty="0">
                <a:solidFill>
                  <a:srgbClr val="000000"/>
                </a:solidFill>
                <a:latin typeface="Times New Roman" panose="02020603050405020304" pitchFamily="18" charset="0"/>
              </a:rPr>
              <a:t> in steps of </a:t>
            </a:r>
            <a:r>
              <a:rPr lang="en-US" altLang="zh-TW" sz="2000" dirty="0">
                <a:solidFill>
                  <a:srgbClr val="000000"/>
                </a:solidFill>
                <a:latin typeface="Lucida Console" panose="020B0609040504020204" pitchFamily="49" charset="0"/>
              </a:rPr>
              <a:t>-2</a:t>
            </a:r>
            <a:r>
              <a:rPr lang="en-US" altLang="zh-TW" sz="2000" dirty="0">
                <a:solidFill>
                  <a:srgbClr val="000000"/>
                </a:solidFill>
                <a:latin typeface="Times New Roman" panose="02020603050405020304" pitchFamily="18" charset="0"/>
              </a:rPr>
              <a:t>.</a:t>
            </a:r>
          </a:p>
          <a:p>
            <a:pPr lvl="2">
              <a:lnSpc>
                <a:spcPct val="90000"/>
              </a:lnSpc>
            </a:pPr>
            <a:r>
              <a:rPr lang="nn-NO" altLang="zh-TW" sz="1600" dirty="0">
                <a:solidFill>
                  <a:srgbClr val="0000FF"/>
                </a:solidFill>
                <a:latin typeface="Lucida Console" panose="020B0609040504020204" pitchFamily="49" charset="0"/>
              </a:rPr>
              <a:t>for</a:t>
            </a:r>
            <a:r>
              <a:rPr lang="nn-NO" altLang="zh-TW" sz="1600" dirty="0">
                <a:solidFill>
                  <a:srgbClr val="000000"/>
                </a:solidFill>
                <a:latin typeface="Lucida Console" panose="020B0609040504020204" pitchFamily="49" charset="0"/>
              </a:rPr>
              <a:t> ( </a:t>
            </a:r>
            <a:r>
              <a:rPr lang="nn-NO" altLang="zh-TW" sz="1600" dirty="0" err="1">
                <a:solidFill>
                  <a:srgbClr val="0000FF"/>
                </a:solidFill>
                <a:latin typeface="Lucida Console" panose="020B0609040504020204" pitchFamily="49" charset="0"/>
              </a:rPr>
              <a:t>int</a:t>
            </a:r>
            <a:r>
              <a:rPr lang="nn-NO" altLang="zh-TW" sz="1600" dirty="0">
                <a:solidFill>
                  <a:srgbClr val="000000"/>
                </a:solidFill>
                <a:latin typeface="Lucida Console" panose="020B0609040504020204" pitchFamily="49" charset="0"/>
              </a:rPr>
              <a:t> i = </a:t>
            </a:r>
            <a:r>
              <a:rPr lang="nn-NO" altLang="zh-TW" sz="1600" dirty="0">
                <a:solidFill>
                  <a:srgbClr val="128AFF"/>
                </a:solidFill>
                <a:latin typeface="Lucida Console" panose="020B0609040504020204" pitchFamily="49" charset="0"/>
              </a:rPr>
              <a:t>20</a:t>
            </a:r>
            <a:r>
              <a:rPr lang="nn-NO" altLang="zh-TW" sz="1600" dirty="0">
                <a:solidFill>
                  <a:srgbClr val="000000"/>
                </a:solidFill>
                <a:latin typeface="Lucida Console" panose="020B0609040504020204" pitchFamily="49" charset="0"/>
              </a:rPr>
              <a:t>; i &gt;= </a:t>
            </a:r>
            <a:r>
              <a:rPr lang="nn-NO" altLang="zh-TW" sz="1600" dirty="0">
                <a:solidFill>
                  <a:srgbClr val="128AFF"/>
                </a:solidFill>
                <a:latin typeface="Lucida Console" panose="020B0609040504020204" pitchFamily="49" charset="0"/>
              </a:rPr>
              <a:t>2</a:t>
            </a:r>
            <a:r>
              <a:rPr lang="nn-NO" altLang="zh-TW" sz="1600" dirty="0">
                <a:solidFill>
                  <a:srgbClr val="000000"/>
                </a:solidFill>
                <a:latin typeface="Lucida Console" panose="020B0609040504020204" pitchFamily="49" charset="0"/>
              </a:rPr>
              <a:t>; i -= </a:t>
            </a:r>
            <a:r>
              <a:rPr lang="nn-NO" altLang="zh-TW" sz="1600" dirty="0">
                <a:solidFill>
                  <a:srgbClr val="128AFF"/>
                </a:solidFill>
                <a:latin typeface="Lucida Console" panose="020B0609040504020204" pitchFamily="49" charset="0"/>
              </a:rPr>
              <a:t>2</a:t>
            </a:r>
            <a:r>
              <a:rPr lang="nn-NO" altLang="zh-TW" sz="1600" dirty="0">
                <a:solidFill>
                  <a:srgbClr val="000000"/>
                </a:solidFill>
                <a:latin typeface="Lucida Console" panose="020B0609040504020204" pitchFamily="49" charset="0"/>
              </a:rPr>
              <a:t> )</a:t>
            </a:r>
          </a:p>
          <a:p>
            <a:pPr>
              <a:lnSpc>
                <a:spcPct val="90000"/>
              </a:lnSpc>
            </a:pPr>
            <a:r>
              <a:rPr lang="en-US" altLang="zh-TW" sz="2000" dirty="0">
                <a:solidFill>
                  <a:srgbClr val="000000"/>
                </a:solidFill>
                <a:latin typeface="Times New Roman" panose="02020603050405020304" pitchFamily="18" charset="0"/>
              </a:rPr>
              <a:t>Vary the control variable over the following sequence of values: </a:t>
            </a:r>
            <a:r>
              <a:rPr lang="en-US" altLang="zh-TW" sz="2000" dirty="0">
                <a:solidFill>
                  <a:srgbClr val="000000"/>
                </a:solidFill>
                <a:latin typeface="Lucida Console" panose="020B0609040504020204" pitchFamily="49" charset="0"/>
              </a:rPr>
              <a:t>2</a:t>
            </a:r>
            <a:r>
              <a:rPr lang="en-US" altLang="zh-TW" sz="2000" dirty="0">
                <a:solidFill>
                  <a:srgbClr val="000000"/>
                </a:solidFill>
                <a:latin typeface="Times New Roman" panose="02020603050405020304" pitchFamily="18" charset="0"/>
              </a:rPr>
              <a:t>, </a:t>
            </a:r>
            <a:r>
              <a:rPr lang="en-US" altLang="zh-TW" sz="2000" dirty="0">
                <a:solidFill>
                  <a:srgbClr val="000000"/>
                </a:solidFill>
                <a:latin typeface="Lucida Console" panose="020B0609040504020204" pitchFamily="49" charset="0"/>
              </a:rPr>
              <a:t>5</a:t>
            </a:r>
            <a:r>
              <a:rPr lang="en-US" altLang="zh-TW" sz="2000" dirty="0">
                <a:solidFill>
                  <a:srgbClr val="000000"/>
                </a:solidFill>
                <a:latin typeface="Times New Roman" panose="02020603050405020304" pitchFamily="18" charset="0"/>
              </a:rPr>
              <a:t>, </a:t>
            </a:r>
            <a:r>
              <a:rPr lang="en-US" altLang="zh-TW" sz="2000" dirty="0">
                <a:solidFill>
                  <a:srgbClr val="000000"/>
                </a:solidFill>
                <a:latin typeface="Lucida Console" panose="020B0609040504020204" pitchFamily="49" charset="0"/>
              </a:rPr>
              <a:t>8</a:t>
            </a:r>
            <a:r>
              <a:rPr lang="en-US" altLang="zh-TW" sz="2000" dirty="0">
                <a:solidFill>
                  <a:srgbClr val="000000"/>
                </a:solidFill>
                <a:latin typeface="Times New Roman" panose="02020603050405020304" pitchFamily="18" charset="0"/>
              </a:rPr>
              <a:t>, </a:t>
            </a:r>
            <a:r>
              <a:rPr lang="en-US" altLang="zh-TW" sz="2000" dirty="0">
                <a:solidFill>
                  <a:srgbClr val="000000"/>
                </a:solidFill>
                <a:latin typeface="Lucida Console" panose="020B0609040504020204" pitchFamily="49" charset="0"/>
              </a:rPr>
              <a:t>11</a:t>
            </a:r>
            <a:r>
              <a:rPr lang="en-US" altLang="zh-TW" sz="2000" dirty="0">
                <a:solidFill>
                  <a:srgbClr val="000000"/>
                </a:solidFill>
                <a:latin typeface="Times New Roman" panose="02020603050405020304" pitchFamily="18" charset="0"/>
              </a:rPr>
              <a:t>, </a:t>
            </a:r>
            <a:r>
              <a:rPr lang="en-US" altLang="zh-TW" sz="2000" dirty="0">
                <a:solidFill>
                  <a:srgbClr val="000000"/>
                </a:solidFill>
                <a:latin typeface="Lucida Console" panose="020B0609040504020204" pitchFamily="49" charset="0"/>
              </a:rPr>
              <a:t>14</a:t>
            </a:r>
            <a:r>
              <a:rPr lang="en-US" altLang="zh-TW" sz="2000" dirty="0">
                <a:solidFill>
                  <a:srgbClr val="000000"/>
                </a:solidFill>
                <a:latin typeface="Times New Roman" panose="02020603050405020304" pitchFamily="18" charset="0"/>
              </a:rPr>
              <a:t>, </a:t>
            </a:r>
            <a:r>
              <a:rPr lang="en-US" altLang="zh-TW" sz="2000" dirty="0">
                <a:solidFill>
                  <a:srgbClr val="000000"/>
                </a:solidFill>
                <a:latin typeface="Lucida Console" panose="020B0609040504020204" pitchFamily="49" charset="0"/>
              </a:rPr>
              <a:t>17</a:t>
            </a:r>
            <a:r>
              <a:rPr lang="en-US" altLang="zh-TW" sz="2000" dirty="0">
                <a:solidFill>
                  <a:srgbClr val="000000"/>
                </a:solidFill>
                <a:latin typeface="Times New Roman" panose="02020603050405020304" pitchFamily="18" charset="0"/>
              </a:rPr>
              <a:t>.</a:t>
            </a:r>
          </a:p>
          <a:p>
            <a:pPr lvl="2">
              <a:lnSpc>
                <a:spcPct val="90000"/>
              </a:lnSpc>
            </a:pPr>
            <a:r>
              <a:rPr lang="nn-NO" altLang="zh-TW" sz="1600" dirty="0">
                <a:solidFill>
                  <a:srgbClr val="0000FF"/>
                </a:solidFill>
                <a:latin typeface="Lucida Console" panose="020B0609040504020204" pitchFamily="49" charset="0"/>
              </a:rPr>
              <a:t>for</a:t>
            </a:r>
            <a:r>
              <a:rPr lang="nn-NO" altLang="zh-TW" sz="1600" dirty="0">
                <a:solidFill>
                  <a:srgbClr val="000000"/>
                </a:solidFill>
                <a:latin typeface="Lucida Console" panose="020B0609040504020204" pitchFamily="49" charset="0"/>
              </a:rPr>
              <a:t> ( </a:t>
            </a:r>
            <a:r>
              <a:rPr lang="nn-NO" altLang="zh-TW" sz="1600" dirty="0" err="1">
                <a:solidFill>
                  <a:srgbClr val="0000FF"/>
                </a:solidFill>
                <a:latin typeface="Lucida Console" panose="020B0609040504020204" pitchFamily="49" charset="0"/>
              </a:rPr>
              <a:t>int</a:t>
            </a:r>
            <a:r>
              <a:rPr lang="nn-NO" altLang="zh-TW" sz="1600" dirty="0">
                <a:solidFill>
                  <a:srgbClr val="000000"/>
                </a:solidFill>
                <a:latin typeface="Lucida Console" panose="020B0609040504020204" pitchFamily="49" charset="0"/>
              </a:rPr>
              <a:t> i = </a:t>
            </a:r>
            <a:r>
              <a:rPr lang="nn-NO" altLang="zh-TW" sz="1600" dirty="0">
                <a:solidFill>
                  <a:srgbClr val="128AFF"/>
                </a:solidFill>
                <a:latin typeface="Lucida Console" panose="020B0609040504020204" pitchFamily="49" charset="0"/>
              </a:rPr>
              <a:t>2</a:t>
            </a:r>
            <a:r>
              <a:rPr lang="nn-NO" altLang="zh-TW" sz="1600" dirty="0">
                <a:solidFill>
                  <a:srgbClr val="000000"/>
                </a:solidFill>
                <a:latin typeface="Lucida Console" panose="020B0609040504020204" pitchFamily="49" charset="0"/>
              </a:rPr>
              <a:t>; i &lt;= </a:t>
            </a:r>
            <a:r>
              <a:rPr lang="nn-NO" altLang="zh-TW" sz="1600" dirty="0">
                <a:solidFill>
                  <a:srgbClr val="128AFF"/>
                </a:solidFill>
                <a:latin typeface="Lucida Console" panose="020B0609040504020204" pitchFamily="49" charset="0"/>
              </a:rPr>
              <a:t>17</a:t>
            </a:r>
            <a:r>
              <a:rPr lang="nn-NO" altLang="zh-TW" sz="1600" dirty="0">
                <a:solidFill>
                  <a:srgbClr val="000000"/>
                </a:solidFill>
                <a:latin typeface="Lucida Console" panose="020B0609040504020204" pitchFamily="49" charset="0"/>
              </a:rPr>
              <a:t>; i += </a:t>
            </a:r>
            <a:r>
              <a:rPr lang="nn-NO" altLang="zh-TW" sz="1600" dirty="0">
                <a:solidFill>
                  <a:srgbClr val="128AFF"/>
                </a:solidFill>
                <a:latin typeface="Lucida Console" panose="020B0609040504020204" pitchFamily="49" charset="0"/>
              </a:rPr>
              <a:t>3</a:t>
            </a:r>
            <a:r>
              <a:rPr lang="nn-NO" altLang="zh-TW" sz="1600" dirty="0">
                <a:solidFill>
                  <a:srgbClr val="000000"/>
                </a:solidFill>
                <a:latin typeface="Lucida Console" panose="020B0609040504020204" pitchFamily="49" charset="0"/>
              </a:rPr>
              <a:t> )</a:t>
            </a:r>
          </a:p>
          <a:p>
            <a:pPr>
              <a:lnSpc>
                <a:spcPct val="90000"/>
              </a:lnSpc>
            </a:pPr>
            <a:r>
              <a:rPr lang="en-US" altLang="zh-TW" sz="2000" dirty="0">
                <a:solidFill>
                  <a:srgbClr val="000000"/>
                </a:solidFill>
                <a:latin typeface="Times New Roman" panose="02020603050405020304" pitchFamily="18" charset="0"/>
              </a:rPr>
              <a:t>Vary the control variable over the following sequence of values: </a:t>
            </a:r>
            <a:r>
              <a:rPr lang="en-US" altLang="zh-TW" sz="2000" dirty="0">
                <a:solidFill>
                  <a:srgbClr val="000000"/>
                </a:solidFill>
                <a:latin typeface="Lucida Console" panose="020B0609040504020204" pitchFamily="49" charset="0"/>
              </a:rPr>
              <a:t>99</a:t>
            </a:r>
            <a:r>
              <a:rPr lang="en-US" altLang="zh-TW" sz="2000" dirty="0">
                <a:solidFill>
                  <a:srgbClr val="000000"/>
                </a:solidFill>
                <a:latin typeface="Times New Roman" panose="02020603050405020304" pitchFamily="18" charset="0"/>
              </a:rPr>
              <a:t>, </a:t>
            </a:r>
            <a:r>
              <a:rPr lang="en-US" altLang="zh-TW" sz="2000" dirty="0">
                <a:solidFill>
                  <a:srgbClr val="000000"/>
                </a:solidFill>
                <a:latin typeface="Lucida Console" panose="020B0609040504020204" pitchFamily="49" charset="0"/>
              </a:rPr>
              <a:t>88</a:t>
            </a:r>
            <a:r>
              <a:rPr lang="en-US" altLang="zh-TW" sz="2000" dirty="0">
                <a:solidFill>
                  <a:srgbClr val="000000"/>
                </a:solidFill>
                <a:latin typeface="Times New Roman" panose="02020603050405020304" pitchFamily="18" charset="0"/>
              </a:rPr>
              <a:t>, </a:t>
            </a:r>
            <a:r>
              <a:rPr lang="en-US" altLang="zh-TW" sz="2000" dirty="0">
                <a:solidFill>
                  <a:srgbClr val="000000"/>
                </a:solidFill>
                <a:latin typeface="Lucida Console" panose="020B0609040504020204" pitchFamily="49" charset="0"/>
              </a:rPr>
              <a:t>77</a:t>
            </a:r>
            <a:r>
              <a:rPr lang="en-US" altLang="zh-TW" sz="2000" dirty="0">
                <a:solidFill>
                  <a:srgbClr val="000000"/>
                </a:solidFill>
                <a:latin typeface="Times New Roman" panose="02020603050405020304" pitchFamily="18" charset="0"/>
              </a:rPr>
              <a:t>, </a:t>
            </a:r>
            <a:r>
              <a:rPr lang="en-US" altLang="zh-TW" sz="2000" dirty="0">
                <a:solidFill>
                  <a:srgbClr val="000000"/>
                </a:solidFill>
                <a:latin typeface="Lucida Console" panose="020B0609040504020204" pitchFamily="49" charset="0"/>
              </a:rPr>
              <a:t>66</a:t>
            </a:r>
            <a:r>
              <a:rPr lang="en-US" altLang="zh-TW" sz="2000" dirty="0">
                <a:solidFill>
                  <a:srgbClr val="000000"/>
                </a:solidFill>
                <a:latin typeface="Times New Roman" panose="02020603050405020304" pitchFamily="18" charset="0"/>
              </a:rPr>
              <a:t>, </a:t>
            </a:r>
            <a:r>
              <a:rPr lang="en-US" altLang="zh-TW" sz="2000" dirty="0">
                <a:solidFill>
                  <a:srgbClr val="000000"/>
                </a:solidFill>
                <a:latin typeface="Lucida Console" panose="020B0609040504020204" pitchFamily="49" charset="0"/>
              </a:rPr>
              <a:t>55</a:t>
            </a:r>
            <a:r>
              <a:rPr lang="en-US" altLang="zh-TW" sz="2000" dirty="0">
                <a:solidFill>
                  <a:srgbClr val="000000"/>
                </a:solidFill>
                <a:latin typeface="Times New Roman" panose="02020603050405020304" pitchFamily="18" charset="0"/>
              </a:rPr>
              <a:t>.</a:t>
            </a:r>
          </a:p>
          <a:p>
            <a:pPr lvl="2">
              <a:lnSpc>
                <a:spcPct val="90000"/>
              </a:lnSpc>
            </a:pPr>
            <a:r>
              <a:rPr lang="nn-NO" altLang="zh-TW" sz="1600" dirty="0">
                <a:solidFill>
                  <a:srgbClr val="0000FF"/>
                </a:solidFill>
                <a:latin typeface="Lucida Console" panose="020B0609040504020204" pitchFamily="49" charset="0"/>
              </a:rPr>
              <a:t>for</a:t>
            </a:r>
            <a:r>
              <a:rPr lang="nn-NO" altLang="zh-TW" sz="1600" dirty="0">
                <a:solidFill>
                  <a:srgbClr val="000000"/>
                </a:solidFill>
                <a:latin typeface="Lucida Console" panose="020B0609040504020204" pitchFamily="49" charset="0"/>
              </a:rPr>
              <a:t> ( </a:t>
            </a:r>
            <a:r>
              <a:rPr lang="nn-NO" altLang="zh-TW" sz="1600" dirty="0" err="1">
                <a:solidFill>
                  <a:srgbClr val="0000FF"/>
                </a:solidFill>
                <a:latin typeface="Lucida Console" panose="020B0609040504020204" pitchFamily="49" charset="0"/>
              </a:rPr>
              <a:t>int</a:t>
            </a:r>
            <a:r>
              <a:rPr lang="nn-NO" altLang="zh-TW" sz="1600" dirty="0">
                <a:solidFill>
                  <a:srgbClr val="000000"/>
                </a:solidFill>
                <a:latin typeface="Lucida Console" panose="020B0609040504020204" pitchFamily="49" charset="0"/>
              </a:rPr>
              <a:t> i = </a:t>
            </a:r>
            <a:r>
              <a:rPr lang="nn-NO" altLang="zh-TW" sz="1600" dirty="0">
                <a:solidFill>
                  <a:srgbClr val="128AFF"/>
                </a:solidFill>
                <a:latin typeface="Lucida Console" panose="020B0609040504020204" pitchFamily="49" charset="0"/>
              </a:rPr>
              <a:t>99</a:t>
            </a:r>
            <a:r>
              <a:rPr lang="nn-NO" altLang="zh-TW" sz="1600" dirty="0">
                <a:solidFill>
                  <a:srgbClr val="000000"/>
                </a:solidFill>
                <a:latin typeface="Lucida Console" panose="020B0609040504020204" pitchFamily="49" charset="0"/>
              </a:rPr>
              <a:t>; i &gt;= </a:t>
            </a:r>
            <a:r>
              <a:rPr lang="nn-NO" altLang="zh-TW" sz="1600" dirty="0">
                <a:solidFill>
                  <a:srgbClr val="128AFF"/>
                </a:solidFill>
                <a:latin typeface="Lucida Console" panose="020B0609040504020204" pitchFamily="49" charset="0"/>
              </a:rPr>
              <a:t>55</a:t>
            </a:r>
            <a:r>
              <a:rPr lang="nn-NO" altLang="zh-TW" sz="1600" dirty="0">
                <a:solidFill>
                  <a:srgbClr val="000000"/>
                </a:solidFill>
                <a:latin typeface="Lucida Console" panose="020B0609040504020204" pitchFamily="49" charset="0"/>
              </a:rPr>
              <a:t>; i -= </a:t>
            </a:r>
            <a:r>
              <a:rPr lang="nn-NO" altLang="zh-TW" sz="1600" dirty="0">
                <a:solidFill>
                  <a:srgbClr val="128AFF"/>
                </a:solidFill>
                <a:latin typeface="Lucida Console" panose="020B0609040504020204" pitchFamily="49" charset="0"/>
              </a:rPr>
              <a:t>11</a:t>
            </a:r>
            <a:r>
              <a:rPr lang="nn-NO" altLang="zh-TW" sz="1600" dirty="0">
                <a:solidFill>
                  <a:srgbClr val="000000"/>
                </a:solidFill>
                <a:latin typeface="Lucida Console" panose="020B0609040504020204" pitchFamily="49" charset="0"/>
              </a:rPr>
              <a:t> )</a:t>
            </a:r>
          </a:p>
        </p:txBody>
      </p:sp>
    </p:spTree>
    <p:extLst>
      <p:ext uri="{BB962C8B-B14F-4D97-AF65-F5344CB8AC3E}">
        <p14:creationId xmlns:p14="http://schemas.microsoft.com/office/powerpoint/2010/main" val="41079233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1A17D47-FBC0-D441-A482-42B638ABAEB1}"/>
              </a:ext>
            </a:extLst>
          </p:cNvPr>
          <p:cNvSpPr>
            <a:spLocks noGrp="1"/>
          </p:cNvSpPr>
          <p:nvPr>
            <p:ph type="sldNum" sz="quarter" idx="12"/>
          </p:nvPr>
        </p:nvSpPr>
        <p:spPr/>
        <p:txBody>
          <a:bodyPr/>
          <a:lstStyle/>
          <a:p>
            <a:fld id="{4E77BC79-9480-1042-96E1-82B94DA0811E}" type="slidenum">
              <a:rPr lang="en-US" smtClean="0"/>
              <a:t>14</a:t>
            </a:fld>
            <a:endParaRPr lang="en-US"/>
          </a:p>
        </p:txBody>
      </p:sp>
      <p:sp>
        <p:nvSpPr>
          <p:cNvPr id="3" name="Title 2">
            <a:extLst>
              <a:ext uri="{FF2B5EF4-FFF2-40B4-BE49-F238E27FC236}">
                <a16:creationId xmlns:a16="http://schemas.microsoft.com/office/drawing/2014/main" id="{4F6F7682-3C38-364F-B78B-10AB15DFFB45}"/>
              </a:ext>
            </a:extLst>
          </p:cNvPr>
          <p:cNvSpPr>
            <a:spLocks noGrp="1"/>
          </p:cNvSpPr>
          <p:nvPr>
            <p:ph type="title"/>
          </p:nvPr>
        </p:nvSpPr>
        <p:spPr/>
        <p:txBody>
          <a:bodyPr/>
          <a:lstStyle/>
          <a:p>
            <a:r>
              <a:rPr lang="en-US" dirty="0"/>
              <a:t>Example</a:t>
            </a:r>
          </a:p>
        </p:txBody>
      </p:sp>
      <p:sp>
        <p:nvSpPr>
          <p:cNvPr id="4" name="Content Placeholder 3">
            <a:extLst>
              <a:ext uri="{FF2B5EF4-FFF2-40B4-BE49-F238E27FC236}">
                <a16:creationId xmlns:a16="http://schemas.microsoft.com/office/drawing/2014/main" id="{F1093F30-E897-B049-AB33-8D2DE8464174}"/>
              </a:ext>
            </a:extLst>
          </p:cNvPr>
          <p:cNvSpPr>
            <a:spLocks noGrp="1"/>
          </p:cNvSpPr>
          <p:nvPr>
            <p:ph idx="1"/>
          </p:nvPr>
        </p:nvSpPr>
        <p:spPr/>
        <p:txBody>
          <a:bodyPr/>
          <a:lstStyle/>
          <a:p>
            <a:r>
              <a:rPr lang="en-US" dirty="0"/>
              <a:t>What is the difference between the two statements?</a:t>
            </a:r>
          </a:p>
        </p:txBody>
      </p:sp>
      <p:sp>
        <p:nvSpPr>
          <p:cNvPr id="5" name="Text Box 4">
            <a:extLst>
              <a:ext uri="{FF2B5EF4-FFF2-40B4-BE49-F238E27FC236}">
                <a16:creationId xmlns:a16="http://schemas.microsoft.com/office/drawing/2014/main" id="{8505F7E3-7463-C149-B297-2C24DBF45B4D}"/>
              </a:ext>
            </a:extLst>
          </p:cNvPr>
          <p:cNvSpPr txBox="1">
            <a:spLocks noChangeArrowheads="1"/>
          </p:cNvSpPr>
          <p:nvPr/>
        </p:nvSpPr>
        <p:spPr bwMode="auto">
          <a:xfrm>
            <a:off x="628650" y="2461642"/>
            <a:ext cx="7886700" cy="523220"/>
          </a:xfrm>
          <a:prstGeom prst="rect">
            <a:avLst/>
          </a:prstGeom>
          <a:solidFill>
            <a:srgbClr val="CCFFCC"/>
          </a:solidFill>
          <a:ln w="9525" algn="ctr">
            <a:solidFill>
              <a:schemeClr val="tx1"/>
            </a:solidFill>
            <a:miter lim="800000"/>
            <a:headEnd/>
            <a:tailEnd/>
          </a:ln>
        </p:spPr>
        <p:txBody>
          <a:bodyPr wrap="square">
            <a:spAutoFit/>
          </a:bodyPr>
          <a:lstStyle>
            <a:lvl1pPr marL="228600" indent="-2286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en-US" altLang="zh-TW" sz="2800" dirty="0">
                <a:solidFill>
                  <a:srgbClr val="000000"/>
                </a:solidFill>
                <a:ea typeface="Times New Roman" panose="02020603050405020304" pitchFamily="18" charset="0"/>
                <a:cs typeface="AGaramond" pitchFamily="50" charset="0"/>
              </a:rPr>
              <a:t>f</a:t>
            </a:r>
            <a:r>
              <a:rPr lang="en-US" altLang="zh-TW" sz="2800" dirty="0">
                <a:solidFill>
                  <a:srgbClr val="000000"/>
                </a:solidFill>
                <a:ea typeface="新細明體" panose="02020500000000000000" pitchFamily="18" charset="-120"/>
                <a:cs typeface="AGaramond" pitchFamily="50" charset="0"/>
              </a:rPr>
              <a:t>or </a:t>
            </a:r>
            <a:r>
              <a:rPr lang="en-US" altLang="zh-TW" sz="2800" dirty="0">
                <a:solidFill>
                  <a:srgbClr val="000000"/>
                </a:solidFill>
                <a:ea typeface="Times New Roman" panose="02020603050405020304" pitchFamily="18" charset="0"/>
                <a:cs typeface="AGaramond" pitchFamily="50" charset="0"/>
              </a:rPr>
              <a:t>(</a:t>
            </a:r>
            <a:r>
              <a:rPr lang="en-US" altLang="zh-TW" sz="2800" dirty="0">
                <a:solidFill>
                  <a:srgbClr val="000000"/>
                </a:solidFill>
                <a:ea typeface="新細明體" panose="02020500000000000000" pitchFamily="18" charset="-120"/>
                <a:cs typeface="AGaramond" pitchFamily="50" charset="0"/>
              </a:rPr>
              <a:t> int c=10; c&gt;=0; c--</a:t>
            </a:r>
            <a:r>
              <a:rPr lang="en-US" altLang="zh-TW" sz="2800" dirty="0">
                <a:solidFill>
                  <a:srgbClr val="000000"/>
                </a:solidFill>
                <a:ea typeface="Times New Roman" panose="02020603050405020304" pitchFamily="18" charset="0"/>
                <a:cs typeface="AGaramond" pitchFamily="50" charset="0"/>
              </a:rPr>
              <a:t> )</a:t>
            </a:r>
            <a:r>
              <a:rPr lang="en-US" altLang="zh-TW" sz="2800" dirty="0">
                <a:solidFill>
                  <a:srgbClr val="000000"/>
                </a:solidFill>
                <a:ea typeface="新細明體" panose="02020500000000000000" pitchFamily="18" charset="-120"/>
                <a:cs typeface="AGaramond" pitchFamily="50" charset="0"/>
              </a:rPr>
              <a:t> </a:t>
            </a:r>
            <a:r>
              <a:rPr lang="en-US" altLang="zh-TW" sz="2800" dirty="0">
                <a:solidFill>
                  <a:srgbClr val="000000"/>
                </a:solidFill>
                <a:ea typeface="Times New Roman" panose="02020603050405020304" pitchFamily="18" charset="0"/>
                <a:cs typeface="AGaramond" pitchFamily="50" charset="0"/>
              </a:rPr>
              <a:t>;</a:t>
            </a:r>
            <a:endParaRPr lang="zh-TW" altLang="en-US" sz="2800" dirty="0">
              <a:solidFill>
                <a:srgbClr val="000000"/>
              </a:solidFill>
              <a:ea typeface="Times New Roman" panose="02020603050405020304" pitchFamily="18" charset="0"/>
              <a:cs typeface="AGaramond" pitchFamily="50" charset="0"/>
            </a:endParaRPr>
          </a:p>
        </p:txBody>
      </p:sp>
      <p:sp>
        <p:nvSpPr>
          <p:cNvPr id="6" name="Text Box 4">
            <a:extLst>
              <a:ext uri="{FF2B5EF4-FFF2-40B4-BE49-F238E27FC236}">
                <a16:creationId xmlns:a16="http://schemas.microsoft.com/office/drawing/2014/main" id="{A7C6A416-B490-9C41-A436-AAA5F6DE7035}"/>
              </a:ext>
            </a:extLst>
          </p:cNvPr>
          <p:cNvSpPr txBox="1">
            <a:spLocks noChangeArrowheads="1"/>
          </p:cNvSpPr>
          <p:nvPr/>
        </p:nvSpPr>
        <p:spPr bwMode="auto">
          <a:xfrm>
            <a:off x="628650" y="3748826"/>
            <a:ext cx="7886700" cy="523220"/>
          </a:xfrm>
          <a:prstGeom prst="rect">
            <a:avLst/>
          </a:prstGeom>
          <a:solidFill>
            <a:srgbClr val="CCFFCC"/>
          </a:solidFill>
          <a:ln w="9525" algn="ctr">
            <a:solidFill>
              <a:schemeClr val="tx1"/>
            </a:solidFill>
            <a:miter lim="800000"/>
            <a:headEnd/>
            <a:tailEnd/>
          </a:ln>
        </p:spPr>
        <p:txBody>
          <a:bodyPr wrap="square">
            <a:spAutoFit/>
          </a:bodyPr>
          <a:lstStyle>
            <a:lvl1pPr marL="228600" indent="-2286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en-US" altLang="zh-TW" sz="2800" dirty="0">
                <a:solidFill>
                  <a:srgbClr val="000000"/>
                </a:solidFill>
                <a:ea typeface="Times New Roman" panose="02020603050405020304" pitchFamily="18" charset="0"/>
                <a:cs typeface="AGaramond" pitchFamily="50" charset="0"/>
              </a:rPr>
              <a:t>f</a:t>
            </a:r>
            <a:r>
              <a:rPr lang="en-US" altLang="zh-TW" sz="2800" dirty="0">
                <a:solidFill>
                  <a:srgbClr val="000000"/>
                </a:solidFill>
                <a:ea typeface="新細明體" panose="02020500000000000000" pitchFamily="18" charset="-120"/>
                <a:cs typeface="AGaramond" pitchFamily="50" charset="0"/>
              </a:rPr>
              <a:t>or </a:t>
            </a:r>
            <a:r>
              <a:rPr lang="en-US" altLang="zh-TW" sz="2800" dirty="0">
                <a:solidFill>
                  <a:srgbClr val="000000"/>
                </a:solidFill>
                <a:ea typeface="Times New Roman" panose="02020603050405020304" pitchFamily="18" charset="0"/>
                <a:cs typeface="AGaramond" pitchFamily="50" charset="0"/>
              </a:rPr>
              <a:t>(</a:t>
            </a:r>
            <a:r>
              <a:rPr lang="en-US" altLang="zh-TW" sz="2800" dirty="0">
                <a:solidFill>
                  <a:srgbClr val="000000"/>
                </a:solidFill>
                <a:ea typeface="新細明體" panose="02020500000000000000" pitchFamily="18" charset="-120"/>
                <a:cs typeface="AGaramond" pitchFamily="50" charset="0"/>
              </a:rPr>
              <a:t> unsigned c=10; c&gt;=0; c--</a:t>
            </a:r>
            <a:r>
              <a:rPr lang="en-US" altLang="zh-TW" sz="2800" dirty="0">
                <a:solidFill>
                  <a:srgbClr val="000000"/>
                </a:solidFill>
                <a:ea typeface="Times New Roman" panose="02020603050405020304" pitchFamily="18" charset="0"/>
                <a:cs typeface="AGaramond" pitchFamily="50" charset="0"/>
              </a:rPr>
              <a:t> )</a:t>
            </a:r>
            <a:r>
              <a:rPr lang="en-US" altLang="zh-TW" sz="2800" dirty="0">
                <a:solidFill>
                  <a:srgbClr val="000000"/>
                </a:solidFill>
                <a:ea typeface="新細明體" panose="02020500000000000000" pitchFamily="18" charset="-120"/>
                <a:cs typeface="AGaramond" pitchFamily="50" charset="0"/>
              </a:rPr>
              <a:t> </a:t>
            </a:r>
            <a:r>
              <a:rPr lang="en-US" altLang="zh-TW" sz="2800" dirty="0">
                <a:solidFill>
                  <a:srgbClr val="000000"/>
                </a:solidFill>
                <a:ea typeface="Times New Roman" panose="02020603050405020304" pitchFamily="18" charset="0"/>
                <a:cs typeface="AGaramond" pitchFamily="50" charset="0"/>
              </a:rPr>
              <a:t>;</a:t>
            </a:r>
            <a:endParaRPr lang="zh-TW" altLang="en-US" sz="2800" dirty="0">
              <a:solidFill>
                <a:srgbClr val="000000"/>
              </a:solidFill>
              <a:ea typeface="Times New Roman" panose="02020603050405020304" pitchFamily="18" charset="0"/>
              <a:cs typeface="AGaramond" pitchFamily="50" charset="0"/>
            </a:endParaRPr>
          </a:p>
        </p:txBody>
      </p:sp>
    </p:spTree>
    <p:extLst>
      <p:ext uri="{BB962C8B-B14F-4D97-AF65-F5344CB8AC3E}">
        <p14:creationId xmlns:p14="http://schemas.microsoft.com/office/powerpoint/2010/main" val="6417009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49C6A23-BAA4-9A42-AB85-B6617D6479A1}"/>
              </a:ext>
            </a:extLst>
          </p:cNvPr>
          <p:cNvSpPr>
            <a:spLocks noGrp="1"/>
          </p:cNvSpPr>
          <p:nvPr>
            <p:ph type="sldNum" sz="quarter" idx="12"/>
          </p:nvPr>
        </p:nvSpPr>
        <p:spPr/>
        <p:txBody>
          <a:bodyPr/>
          <a:lstStyle/>
          <a:p>
            <a:fld id="{4E77BC79-9480-1042-96E1-82B94DA0811E}" type="slidenum">
              <a:rPr lang="en-US" smtClean="0"/>
              <a:t>15</a:t>
            </a:fld>
            <a:endParaRPr lang="en-US"/>
          </a:p>
        </p:txBody>
      </p:sp>
      <p:sp>
        <p:nvSpPr>
          <p:cNvPr id="3" name="Title 2">
            <a:extLst>
              <a:ext uri="{FF2B5EF4-FFF2-40B4-BE49-F238E27FC236}">
                <a16:creationId xmlns:a16="http://schemas.microsoft.com/office/drawing/2014/main" id="{2E5629B2-5D13-E344-AE30-FB8C0AD0E17F}"/>
              </a:ext>
            </a:extLst>
          </p:cNvPr>
          <p:cNvSpPr>
            <a:spLocks noGrp="1"/>
          </p:cNvSpPr>
          <p:nvPr>
            <p:ph type="title"/>
          </p:nvPr>
        </p:nvSpPr>
        <p:spPr/>
        <p:txBody>
          <a:bodyPr/>
          <a:lstStyle/>
          <a:p>
            <a:r>
              <a:rPr lang="en-US" dirty="0"/>
              <a:t>Example using for statement</a:t>
            </a:r>
          </a:p>
        </p:txBody>
      </p:sp>
      <p:sp>
        <p:nvSpPr>
          <p:cNvPr id="4" name="Content Placeholder 3">
            <a:extLst>
              <a:ext uri="{FF2B5EF4-FFF2-40B4-BE49-F238E27FC236}">
                <a16:creationId xmlns:a16="http://schemas.microsoft.com/office/drawing/2014/main" id="{22915E8D-0BC7-3041-A83A-8FAB101A6DD3}"/>
              </a:ext>
            </a:extLst>
          </p:cNvPr>
          <p:cNvSpPr>
            <a:spLocks noGrp="1"/>
          </p:cNvSpPr>
          <p:nvPr>
            <p:ph idx="1"/>
          </p:nvPr>
        </p:nvSpPr>
        <p:spPr/>
        <p:txBody>
          <a:bodyPr>
            <a:normAutofit fontScale="92500" lnSpcReduction="10000"/>
          </a:bodyPr>
          <a:lstStyle/>
          <a:p>
            <a:r>
              <a:rPr lang="en-US" altLang="zh-TW" dirty="0">
                <a:solidFill>
                  <a:srgbClr val="000000"/>
                </a:solidFill>
                <a:latin typeface="Times New Roman" panose="02020603050405020304" pitchFamily="18" charset="0"/>
              </a:rPr>
              <a:t>A person invests $1000.00 in a savings account yielding 5 percent interest.</a:t>
            </a:r>
          </a:p>
          <a:p>
            <a:r>
              <a:rPr lang="en-US" altLang="zh-TW" dirty="0">
                <a:solidFill>
                  <a:srgbClr val="000000"/>
                </a:solidFill>
                <a:latin typeface="Times New Roman" panose="02020603050405020304" pitchFamily="18" charset="0"/>
              </a:rPr>
              <a:t>Use the following formula to calculate and print the amount of money in the account at the end of each year for 10 years:</a:t>
            </a:r>
            <a:br>
              <a:rPr lang="en-US" altLang="zh-TW" sz="3200" dirty="0">
                <a:solidFill>
                  <a:srgbClr val="000000"/>
                </a:solidFill>
                <a:latin typeface="Times New Roman" panose="02020603050405020304" pitchFamily="18" charset="0"/>
              </a:rPr>
            </a:br>
            <a:r>
              <a:rPr lang="en-US" altLang="zh-TW" dirty="0">
                <a:solidFill>
                  <a:srgbClr val="000000"/>
                </a:solidFill>
                <a:latin typeface="Times New Roman" panose="02020603050405020304" pitchFamily="18" charset="0"/>
              </a:rPr>
              <a:t>	</a:t>
            </a:r>
            <a:r>
              <a:rPr lang="en-US" altLang="zh-TW" i="1" dirty="0">
                <a:solidFill>
                  <a:srgbClr val="000000"/>
                </a:solidFill>
                <a:latin typeface="Times New Roman" panose="02020603050405020304" pitchFamily="18" charset="0"/>
              </a:rPr>
              <a:t>a </a:t>
            </a:r>
            <a:r>
              <a:rPr lang="en-US" altLang="zh-TW" i="1" dirty="0">
                <a:solidFill>
                  <a:srgbClr val="000000"/>
                </a:solidFill>
                <a:latin typeface="AGaramond" pitchFamily="50" charset="0"/>
              </a:rPr>
              <a:t>=</a:t>
            </a:r>
            <a:r>
              <a:rPr lang="en-US" altLang="zh-TW" i="1" dirty="0">
                <a:solidFill>
                  <a:srgbClr val="000000"/>
                </a:solidFill>
                <a:latin typeface="Times New Roman" panose="02020603050405020304" pitchFamily="18" charset="0"/>
              </a:rPr>
              <a:t> p </a:t>
            </a:r>
            <a:r>
              <a:rPr lang="en-US" altLang="zh-TW" i="1" dirty="0">
                <a:solidFill>
                  <a:srgbClr val="000000"/>
                </a:solidFill>
                <a:latin typeface="AGaramond" pitchFamily="50" charset="0"/>
              </a:rPr>
              <a:t>( 1</a:t>
            </a:r>
            <a:r>
              <a:rPr lang="en-US" altLang="zh-TW" i="1" dirty="0">
                <a:solidFill>
                  <a:srgbClr val="000000"/>
                </a:solidFill>
                <a:latin typeface="Times New Roman" panose="02020603050405020304" pitchFamily="18" charset="0"/>
              </a:rPr>
              <a:t> + r </a:t>
            </a:r>
            <a:r>
              <a:rPr lang="en-US" altLang="zh-TW" i="1" dirty="0">
                <a:solidFill>
                  <a:srgbClr val="000000"/>
                </a:solidFill>
                <a:latin typeface="AGaramond" pitchFamily="50" charset="0"/>
              </a:rPr>
              <a:t>)</a:t>
            </a:r>
            <a:r>
              <a:rPr lang="en-US" altLang="zh-TW" i="1" baseline="30000" dirty="0">
                <a:solidFill>
                  <a:srgbClr val="000000"/>
                </a:solidFill>
                <a:latin typeface="Times New Roman" panose="02020603050405020304" pitchFamily="18" charset="0"/>
              </a:rPr>
              <a:t>n</a:t>
            </a:r>
            <a:br>
              <a:rPr lang="en-US" altLang="zh-TW" i="1" baseline="30000" dirty="0">
                <a:solidFill>
                  <a:srgbClr val="000000"/>
                </a:solidFill>
                <a:latin typeface="Times New Roman" panose="02020603050405020304" pitchFamily="18" charset="0"/>
              </a:rPr>
            </a:br>
            <a:r>
              <a:rPr lang="en-US" altLang="zh-TW" i="1" dirty="0">
                <a:solidFill>
                  <a:srgbClr val="000000"/>
                </a:solidFill>
                <a:latin typeface="Times New Roman" panose="02020603050405020304" pitchFamily="18" charset="0"/>
              </a:rPr>
              <a:t>where</a:t>
            </a:r>
            <a:br>
              <a:rPr lang="en-US" altLang="zh-TW" i="1" dirty="0">
                <a:solidFill>
                  <a:srgbClr val="000000"/>
                </a:solidFill>
                <a:latin typeface="Times New Roman" panose="02020603050405020304" pitchFamily="18" charset="0"/>
              </a:rPr>
            </a:br>
            <a:r>
              <a:rPr lang="en-US" altLang="zh-TW" i="1" dirty="0">
                <a:solidFill>
                  <a:srgbClr val="000000"/>
                </a:solidFill>
                <a:latin typeface="Times New Roman" panose="02020603050405020304" pitchFamily="18" charset="0"/>
              </a:rPr>
              <a:t>	p </a:t>
            </a:r>
            <a:r>
              <a:rPr lang="en-US" altLang="zh-TW" dirty="0">
                <a:solidFill>
                  <a:srgbClr val="000000"/>
                </a:solidFill>
                <a:latin typeface="Times New Roman" panose="02020603050405020304" pitchFamily="18" charset="0"/>
              </a:rPr>
              <a:t>is the original amount invested (i.e., the principal),</a:t>
            </a:r>
            <a:br>
              <a:rPr lang="en-US" altLang="zh-TW" i="1" dirty="0">
                <a:solidFill>
                  <a:srgbClr val="000000"/>
                </a:solidFill>
                <a:latin typeface="Times New Roman" panose="02020603050405020304" pitchFamily="18" charset="0"/>
              </a:rPr>
            </a:br>
            <a:r>
              <a:rPr lang="en-US" altLang="zh-TW" i="1" dirty="0">
                <a:solidFill>
                  <a:srgbClr val="000000"/>
                </a:solidFill>
                <a:latin typeface="Times New Roman" panose="02020603050405020304" pitchFamily="18" charset="0"/>
              </a:rPr>
              <a:t>	r </a:t>
            </a:r>
            <a:r>
              <a:rPr lang="en-US" altLang="zh-TW" dirty="0">
                <a:solidFill>
                  <a:srgbClr val="000000"/>
                </a:solidFill>
                <a:latin typeface="Times New Roman" panose="02020603050405020304" pitchFamily="18" charset="0"/>
              </a:rPr>
              <a:t>is the annual interest rate,</a:t>
            </a:r>
            <a:br>
              <a:rPr lang="en-US" altLang="zh-TW" i="1" dirty="0">
                <a:solidFill>
                  <a:srgbClr val="000000"/>
                </a:solidFill>
                <a:latin typeface="Times New Roman" panose="02020603050405020304" pitchFamily="18" charset="0"/>
              </a:rPr>
            </a:br>
            <a:r>
              <a:rPr lang="en-US" altLang="zh-TW" i="1" dirty="0">
                <a:solidFill>
                  <a:srgbClr val="000000"/>
                </a:solidFill>
                <a:latin typeface="Times New Roman" panose="02020603050405020304" pitchFamily="18" charset="0"/>
              </a:rPr>
              <a:t>	n </a:t>
            </a:r>
            <a:r>
              <a:rPr lang="en-US" altLang="zh-TW" dirty="0">
                <a:solidFill>
                  <a:srgbClr val="000000"/>
                </a:solidFill>
                <a:latin typeface="Times New Roman" panose="02020603050405020304" pitchFamily="18" charset="0"/>
              </a:rPr>
              <a:t>is the number of years and</a:t>
            </a:r>
            <a:br>
              <a:rPr lang="en-US" altLang="zh-TW" i="1" dirty="0">
                <a:solidFill>
                  <a:srgbClr val="000000"/>
                </a:solidFill>
                <a:latin typeface="Times New Roman" panose="02020603050405020304" pitchFamily="18" charset="0"/>
              </a:rPr>
            </a:br>
            <a:r>
              <a:rPr lang="en-US" altLang="zh-TW" i="1" dirty="0">
                <a:solidFill>
                  <a:srgbClr val="000000"/>
                </a:solidFill>
                <a:latin typeface="Times New Roman" panose="02020603050405020304" pitchFamily="18" charset="0"/>
              </a:rPr>
              <a:t>	a</a:t>
            </a:r>
            <a:r>
              <a:rPr lang="en-US" altLang="zh-TW" dirty="0">
                <a:solidFill>
                  <a:srgbClr val="000000"/>
                </a:solidFill>
                <a:latin typeface="Times New Roman" panose="02020603050405020304" pitchFamily="18" charset="0"/>
              </a:rPr>
              <a:t> is the amount on deposit at the end of the </a:t>
            </a:r>
            <a:r>
              <a:rPr lang="en-US" altLang="zh-TW" i="1" dirty="0">
                <a:solidFill>
                  <a:srgbClr val="000000"/>
                </a:solidFill>
                <a:latin typeface="Times New Roman" panose="02020603050405020304" pitchFamily="18" charset="0"/>
              </a:rPr>
              <a:t>n</a:t>
            </a:r>
            <a:r>
              <a:rPr lang="en-US" altLang="zh-TW" dirty="0">
                <a:solidFill>
                  <a:srgbClr val="000000"/>
                </a:solidFill>
                <a:latin typeface="Times New Roman" panose="02020603050405020304" pitchFamily="18" charset="0"/>
              </a:rPr>
              <a:t>th year.</a:t>
            </a:r>
          </a:p>
          <a:p>
            <a:r>
              <a:rPr lang="en-US" altLang="zh-TW" dirty="0">
                <a:solidFill>
                  <a:srgbClr val="000000"/>
                </a:solidFill>
                <a:latin typeface="Times New Roman" panose="02020603050405020304" pitchFamily="18" charset="0"/>
              </a:rPr>
              <a:t>This problem involves a loop that performs the indicated calculation for each of the 10 years.</a:t>
            </a:r>
            <a:r>
              <a:rPr lang="en-US" altLang="zh-TW" dirty="0">
                <a:solidFill>
                  <a:srgbClr val="000000"/>
                </a:solidFill>
                <a:latin typeface="AGaramond" pitchFamily="50" charset="0"/>
              </a:rPr>
              <a:t> </a:t>
            </a:r>
            <a:endParaRPr lang="en-US" altLang="zh-TW" dirty="0"/>
          </a:p>
          <a:p>
            <a:endParaRPr lang="zh-TW" altLang="en-US" dirty="0"/>
          </a:p>
        </p:txBody>
      </p:sp>
    </p:spTree>
    <p:extLst>
      <p:ext uri="{BB962C8B-B14F-4D97-AF65-F5344CB8AC3E}">
        <p14:creationId xmlns:p14="http://schemas.microsoft.com/office/powerpoint/2010/main" val="39739550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A7466FC-47DD-8147-B08A-B490A1639841}"/>
              </a:ext>
            </a:extLst>
          </p:cNvPr>
          <p:cNvSpPr>
            <a:spLocks noGrp="1"/>
          </p:cNvSpPr>
          <p:nvPr>
            <p:ph type="sldNum" sz="quarter" idx="12"/>
          </p:nvPr>
        </p:nvSpPr>
        <p:spPr/>
        <p:txBody>
          <a:bodyPr/>
          <a:lstStyle/>
          <a:p>
            <a:fld id="{4E77BC79-9480-1042-96E1-82B94DA0811E}" type="slidenum">
              <a:rPr lang="en-US" smtClean="0"/>
              <a:t>16</a:t>
            </a:fld>
            <a:endParaRPr lang="en-US"/>
          </a:p>
        </p:txBody>
      </p:sp>
      <p:sp>
        <p:nvSpPr>
          <p:cNvPr id="3" name="Title 2">
            <a:extLst>
              <a:ext uri="{FF2B5EF4-FFF2-40B4-BE49-F238E27FC236}">
                <a16:creationId xmlns:a16="http://schemas.microsoft.com/office/drawing/2014/main" id="{F7372EA6-429E-AC4A-86ED-CB837CC38557}"/>
              </a:ext>
            </a:extLst>
          </p:cNvPr>
          <p:cNvSpPr>
            <a:spLocks noGrp="1"/>
          </p:cNvSpPr>
          <p:nvPr>
            <p:ph type="title"/>
          </p:nvPr>
        </p:nvSpPr>
        <p:spPr/>
        <p:txBody>
          <a:bodyPr/>
          <a:lstStyle/>
          <a:p>
            <a:r>
              <a:rPr lang="en-US" dirty="0"/>
              <a:t>Example using for statement</a:t>
            </a:r>
          </a:p>
        </p:txBody>
      </p:sp>
      <p:pic>
        <p:nvPicPr>
          <p:cNvPr id="5" name="Picture 1" descr="cpphtp7LOV_04slides_Page_23.png">
            <a:extLst>
              <a:ext uri="{FF2B5EF4-FFF2-40B4-BE49-F238E27FC236}">
                <a16:creationId xmlns:a16="http://schemas.microsoft.com/office/drawing/2014/main" id="{BA944EDD-401A-E34E-BE28-A576D9D3744E}"/>
              </a:ext>
            </a:extLst>
          </p:cNvPr>
          <p:cNvPicPr>
            <a:picLocks noGrp="1" noChangeAspect="1"/>
          </p:cNvPicPr>
          <p:nvPr isPhoto="1"/>
        </p:nvPicPr>
        <p:blipFill rotWithShape="1">
          <a:blip r:embed="rId3">
            <a:extLst>
              <a:ext uri="{28A0092B-C50C-407E-A947-70E740481C1C}">
                <a14:useLocalDpi xmlns:a14="http://schemas.microsoft.com/office/drawing/2010/main" val="0"/>
              </a:ext>
            </a:extLst>
          </a:blip>
          <a:srcRect t="6483" r="20865" b="27801"/>
          <a:stretch/>
        </p:blipFill>
        <p:spPr bwMode="auto">
          <a:xfrm>
            <a:off x="107504" y="1577060"/>
            <a:ext cx="8683625" cy="4379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6359A624-64F4-B34C-BEA8-04B137C8DE93}"/>
              </a:ext>
            </a:extLst>
          </p:cNvPr>
          <p:cNvSpPr/>
          <p:nvPr/>
        </p:nvSpPr>
        <p:spPr>
          <a:xfrm>
            <a:off x="1213502" y="1726250"/>
            <a:ext cx="2709017" cy="230737"/>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9789398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7537944-2DC5-6345-89CF-FCD9BAEA4F05}"/>
              </a:ext>
            </a:extLst>
          </p:cNvPr>
          <p:cNvSpPr>
            <a:spLocks noGrp="1"/>
          </p:cNvSpPr>
          <p:nvPr>
            <p:ph type="sldNum" sz="quarter" idx="12"/>
          </p:nvPr>
        </p:nvSpPr>
        <p:spPr/>
        <p:txBody>
          <a:bodyPr/>
          <a:lstStyle/>
          <a:p>
            <a:fld id="{4E77BC79-9480-1042-96E1-82B94DA0811E}" type="slidenum">
              <a:rPr lang="en-US" smtClean="0"/>
              <a:t>17</a:t>
            </a:fld>
            <a:endParaRPr lang="en-US"/>
          </a:p>
        </p:txBody>
      </p:sp>
      <p:sp>
        <p:nvSpPr>
          <p:cNvPr id="3" name="Title 2">
            <a:extLst>
              <a:ext uri="{FF2B5EF4-FFF2-40B4-BE49-F238E27FC236}">
                <a16:creationId xmlns:a16="http://schemas.microsoft.com/office/drawing/2014/main" id="{FC3513A5-2060-FF49-9481-8FA6B8459F76}"/>
              </a:ext>
            </a:extLst>
          </p:cNvPr>
          <p:cNvSpPr>
            <a:spLocks noGrp="1"/>
          </p:cNvSpPr>
          <p:nvPr>
            <p:ph type="title"/>
          </p:nvPr>
        </p:nvSpPr>
        <p:spPr/>
        <p:txBody>
          <a:bodyPr/>
          <a:lstStyle/>
          <a:p>
            <a:r>
              <a:rPr lang="en-US" dirty="0"/>
              <a:t>Example using for statement</a:t>
            </a:r>
          </a:p>
        </p:txBody>
      </p:sp>
      <p:pic>
        <p:nvPicPr>
          <p:cNvPr id="5" name="Picture 1" descr="cpphtp7LOV_04slides_Page_24.png">
            <a:extLst>
              <a:ext uri="{FF2B5EF4-FFF2-40B4-BE49-F238E27FC236}">
                <a16:creationId xmlns:a16="http://schemas.microsoft.com/office/drawing/2014/main" id="{95153943-8D6C-7745-A8E8-32CA93785AE5}"/>
              </a:ext>
            </a:extLst>
          </p:cNvPr>
          <p:cNvPicPr>
            <a:picLocks noGrp="1" noChangeAspect="1"/>
          </p:cNvPicPr>
          <p:nvPr isPhoto="1"/>
        </p:nvPicPr>
        <p:blipFill rotWithShape="1">
          <a:blip r:embed="rId2">
            <a:extLst>
              <a:ext uri="{28A0092B-C50C-407E-A947-70E740481C1C}">
                <a14:useLocalDpi xmlns:a14="http://schemas.microsoft.com/office/drawing/2010/main" val="0"/>
              </a:ext>
            </a:extLst>
          </a:blip>
          <a:srcRect t="6482" r="20865" b="20142"/>
          <a:stretch/>
        </p:blipFill>
        <p:spPr bwMode="auto">
          <a:xfrm>
            <a:off x="323528" y="1511237"/>
            <a:ext cx="8047156" cy="4530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598293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D73E37C-8B60-F14F-B64C-9DDAF3900126}"/>
              </a:ext>
            </a:extLst>
          </p:cNvPr>
          <p:cNvSpPr>
            <a:spLocks noGrp="1"/>
          </p:cNvSpPr>
          <p:nvPr>
            <p:ph type="sldNum" sz="quarter" idx="12"/>
          </p:nvPr>
        </p:nvSpPr>
        <p:spPr/>
        <p:txBody>
          <a:bodyPr/>
          <a:lstStyle/>
          <a:p>
            <a:fld id="{4E77BC79-9480-1042-96E1-82B94DA0811E}" type="slidenum">
              <a:rPr lang="en-US" smtClean="0"/>
              <a:t>18</a:t>
            </a:fld>
            <a:endParaRPr lang="en-US"/>
          </a:p>
        </p:txBody>
      </p:sp>
      <p:sp>
        <p:nvSpPr>
          <p:cNvPr id="3" name="Title 2">
            <a:extLst>
              <a:ext uri="{FF2B5EF4-FFF2-40B4-BE49-F238E27FC236}">
                <a16:creationId xmlns:a16="http://schemas.microsoft.com/office/drawing/2014/main" id="{473E2428-8326-0A40-B0A4-454EF7C76B14}"/>
              </a:ext>
            </a:extLst>
          </p:cNvPr>
          <p:cNvSpPr>
            <a:spLocks noGrp="1"/>
          </p:cNvSpPr>
          <p:nvPr>
            <p:ph type="title"/>
          </p:nvPr>
        </p:nvSpPr>
        <p:spPr/>
        <p:txBody>
          <a:bodyPr/>
          <a:lstStyle/>
          <a:p>
            <a:r>
              <a:rPr lang="en-US" dirty="0"/>
              <a:t>Example using for statement</a:t>
            </a:r>
          </a:p>
        </p:txBody>
      </p:sp>
      <p:sp>
        <p:nvSpPr>
          <p:cNvPr id="4" name="Content Placeholder 3">
            <a:extLst>
              <a:ext uri="{FF2B5EF4-FFF2-40B4-BE49-F238E27FC236}">
                <a16:creationId xmlns:a16="http://schemas.microsoft.com/office/drawing/2014/main" id="{116A2187-1F4D-B146-837F-B8DBE5146DA2}"/>
              </a:ext>
            </a:extLst>
          </p:cNvPr>
          <p:cNvSpPr>
            <a:spLocks noGrp="1"/>
          </p:cNvSpPr>
          <p:nvPr>
            <p:ph idx="1"/>
          </p:nvPr>
        </p:nvSpPr>
        <p:spPr/>
        <p:txBody>
          <a:bodyPr>
            <a:normAutofit fontScale="92500"/>
          </a:bodyPr>
          <a:lstStyle/>
          <a:p>
            <a:r>
              <a:rPr lang="en-US" altLang="zh-TW" sz="2800" dirty="0">
                <a:solidFill>
                  <a:srgbClr val="000000"/>
                </a:solidFill>
                <a:latin typeface="Times New Roman" panose="02020603050405020304" pitchFamily="18" charset="0"/>
              </a:rPr>
              <a:t>C++ does not include an exponentiation operator, so we use the </a:t>
            </a:r>
            <a:r>
              <a:rPr lang="en-US" altLang="zh-TW" sz="2800" dirty="0">
                <a:solidFill>
                  <a:srgbClr val="0000FF"/>
                </a:solidFill>
                <a:latin typeface="Times New Roman" panose="02020603050405020304" pitchFamily="18" charset="0"/>
              </a:rPr>
              <a:t>standard library function</a:t>
            </a:r>
            <a:r>
              <a:rPr lang="en-US" altLang="zh-TW" sz="2800" dirty="0">
                <a:solidFill>
                  <a:srgbClr val="000000"/>
                </a:solidFill>
                <a:latin typeface="Times New Roman" panose="02020603050405020304" pitchFamily="18" charset="0"/>
              </a:rPr>
              <a:t> </a:t>
            </a:r>
            <a:r>
              <a:rPr lang="en-US" altLang="zh-TW" sz="2800" dirty="0">
                <a:solidFill>
                  <a:srgbClr val="0000FF"/>
                </a:solidFill>
                <a:latin typeface="LucidaSansTypewriter" pitchFamily="49" charset="0"/>
              </a:rPr>
              <a:t>pow</a:t>
            </a:r>
            <a:r>
              <a:rPr lang="en-US" altLang="zh-TW" sz="2800" dirty="0">
                <a:solidFill>
                  <a:srgbClr val="000000"/>
                </a:solidFill>
                <a:latin typeface="Times New Roman" panose="02020603050405020304" pitchFamily="18" charset="0"/>
              </a:rPr>
              <a:t>.</a:t>
            </a:r>
          </a:p>
          <a:p>
            <a:pPr lvl="1"/>
            <a:r>
              <a:rPr lang="en-US" altLang="zh-TW" dirty="0">
                <a:solidFill>
                  <a:srgbClr val="000000"/>
                </a:solidFill>
                <a:latin typeface="Lucida Console" panose="020B0609040504020204" pitchFamily="49" charset="0"/>
              </a:rPr>
              <a:t>pow(x,</a:t>
            </a:r>
            <a:r>
              <a:rPr lang="en-US" altLang="zh-TW" dirty="0">
                <a:solidFill>
                  <a:srgbClr val="000000"/>
                </a:solidFill>
                <a:latin typeface="Times New Roman" panose="02020603050405020304" pitchFamily="18" charset="0"/>
              </a:rPr>
              <a:t> </a:t>
            </a:r>
            <a:r>
              <a:rPr lang="en-US" altLang="zh-TW" dirty="0">
                <a:solidFill>
                  <a:srgbClr val="000000"/>
                </a:solidFill>
                <a:latin typeface="Lucida Console" panose="020B0609040504020204" pitchFamily="49" charset="0"/>
              </a:rPr>
              <a:t>y)</a:t>
            </a:r>
            <a:r>
              <a:rPr lang="en-US" altLang="zh-TW" dirty="0">
                <a:solidFill>
                  <a:srgbClr val="000000"/>
                </a:solidFill>
                <a:latin typeface="Times New Roman" panose="02020603050405020304" pitchFamily="18" charset="0"/>
              </a:rPr>
              <a:t> calculates the value of </a:t>
            </a:r>
            <a:r>
              <a:rPr lang="en-US" altLang="zh-TW" dirty="0">
                <a:solidFill>
                  <a:srgbClr val="000000"/>
                </a:solidFill>
                <a:latin typeface="Lucida Console" panose="020B0609040504020204" pitchFamily="49" charset="0"/>
              </a:rPr>
              <a:t>x</a:t>
            </a:r>
            <a:r>
              <a:rPr lang="en-US" altLang="zh-TW" dirty="0">
                <a:solidFill>
                  <a:srgbClr val="000000"/>
                </a:solidFill>
                <a:latin typeface="Times New Roman" panose="02020603050405020304" pitchFamily="18" charset="0"/>
              </a:rPr>
              <a:t> raised to the </a:t>
            </a:r>
            <a:r>
              <a:rPr lang="en-US" altLang="zh-TW" dirty="0" err="1">
                <a:solidFill>
                  <a:srgbClr val="000000"/>
                </a:solidFill>
                <a:latin typeface="Lucida Console" panose="020B0609040504020204" pitchFamily="49" charset="0"/>
              </a:rPr>
              <a:t>y</a:t>
            </a:r>
            <a:r>
              <a:rPr lang="en-US" altLang="zh-TW" baseline="30000" dirty="0" err="1">
                <a:solidFill>
                  <a:srgbClr val="000000"/>
                </a:solidFill>
                <a:latin typeface="Times New Roman" panose="02020603050405020304" pitchFamily="18" charset="0"/>
              </a:rPr>
              <a:t>th</a:t>
            </a:r>
            <a:r>
              <a:rPr lang="en-US" altLang="zh-TW" dirty="0">
                <a:solidFill>
                  <a:srgbClr val="000000"/>
                </a:solidFill>
                <a:latin typeface="Times New Roman" panose="02020603050405020304" pitchFamily="18" charset="0"/>
              </a:rPr>
              <a:t> power.</a:t>
            </a:r>
          </a:p>
          <a:p>
            <a:pPr lvl="1"/>
            <a:r>
              <a:rPr lang="en-US" altLang="zh-TW" dirty="0">
                <a:solidFill>
                  <a:srgbClr val="000000"/>
                </a:solidFill>
                <a:latin typeface="Times New Roman" panose="02020603050405020304" pitchFamily="18" charset="0"/>
              </a:rPr>
              <a:t>Takes two arguments of type </a:t>
            </a:r>
            <a:r>
              <a:rPr lang="en-US" altLang="zh-TW" dirty="0">
                <a:solidFill>
                  <a:srgbClr val="000000"/>
                </a:solidFill>
                <a:latin typeface="Lucida Console" panose="020B0609040504020204" pitchFamily="49" charset="0"/>
              </a:rPr>
              <a:t>double</a:t>
            </a:r>
            <a:r>
              <a:rPr lang="en-US" altLang="zh-TW" dirty="0">
                <a:solidFill>
                  <a:srgbClr val="000000"/>
                </a:solidFill>
                <a:latin typeface="Times New Roman" panose="02020603050405020304" pitchFamily="18" charset="0"/>
              </a:rPr>
              <a:t> and returns a </a:t>
            </a:r>
            <a:r>
              <a:rPr lang="en-US" altLang="zh-TW" dirty="0">
                <a:solidFill>
                  <a:srgbClr val="000000"/>
                </a:solidFill>
                <a:latin typeface="Lucida Console" panose="020B0609040504020204" pitchFamily="49" charset="0"/>
              </a:rPr>
              <a:t>double</a:t>
            </a:r>
            <a:r>
              <a:rPr lang="en-US" altLang="zh-TW" dirty="0">
                <a:solidFill>
                  <a:srgbClr val="000000"/>
                </a:solidFill>
                <a:latin typeface="Times New Roman" panose="02020603050405020304" pitchFamily="18" charset="0"/>
              </a:rPr>
              <a:t> value.</a:t>
            </a:r>
          </a:p>
          <a:p>
            <a:r>
              <a:rPr lang="en-US" altLang="zh-TW" sz="2800" dirty="0">
                <a:solidFill>
                  <a:srgbClr val="000000"/>
                </a:solidFill>
                <a:latin typeface="Times New Roman" panose="02020603050405020304" pitchFamily="18" charset="0"/>
              </a:rPr>
              <a:t>This program will not compile without including header file </a:t>
            </a:r>
            <a:r>
              <a:rPr lang="en-US" altLang="zh-TW" sz="2800" dirty="0">
                <a:solidFill>
                  <a:srgbClr val="000000"/>
                </a:solidFill>
                <a:latin typeface="Lucida Console" panose="020B0609040504020204" pitchFamily="49" charset="0"/>
              </a:rPr>
              <a:t>&lt;</a:t>
            </a:r>
            <a:r>
              <a:rPr lang="en-US" altLang="zh-TW" sz="2800" dirty="0" err="1">
                <a:solidFill>
                  <a:srgbClr val="000000"/>
                </a:solidFill>
                <a:latin typeface="Lucida Console" panose="020B0609040504020204" pitchFamily="49" charset="0"/>
              </a:rPr>
              <a:t>cmath</a:t>
            </a:r>
            <a:r>
              <a:rPr lang="en-US" altLang="zh-TW" sz="2800" dirty="0">
                <a:solidFill>
                  <a:srgbClr val="000000"/>
                </a:solidFill>
                <a:latin typeface="Lucida Console" panose="020B0609040504020204" pitchFamily="49" charset="0"/>
              </a:rPr>
              <a:t>&gt;</a:t>
            </a:r>
            <a:r>
              <a:rPr lang="en-US" altLang="zh-TW" sz="2800" dirty="0">
                <a:solidFill>
                  <a:srgbClr val="000000"/>
                </a:solidFill>
                <a:latin typeface="Times New Roman" panose="02020603050405020304" pitchFamily="18" charset="0"/>
              </a:rPr>
              <a:t>.</a:t>
            </a:r>
          </a:p>
          <a:p>
            <a:pPr lvl="1"/>
            <a:r>
              <a:rPr lang="en-US" altLang="zh-TW" dirty="0">
                <a:solidFill>
                  <a:srgbClr val="000000"/>
                </a:solidFill>
                <a:latin typeface="Times New Roman" panose="02020603050405020304" pitchFamily="18" charset="0"/>
              </a:rPr>
              <a:t>Includes information that tells the compiler to convert the value of </a:t>
            </a:r>
            <a:r>
              <a:rPr lang="en-US" altLang="zh-TW" dirty="0">
                <a:solidFill>
                  <a:srgbClr val="000000"/>
                </a:solidFill>
                <a:latin typeface="Lucida Console" panose="020B0609040504020204" pitchFamily="49" charset="0"/>
              </a:rPr>
              <a:t>year</a:t>
            </a:r>
            <a:r>
              <a:rPr lang="en-US" altLang="zh-TW" dirty="0">
                <a:solidFill>
                  <a:srgbClr val="000000"/>
                </a:solidFill>
                <a:latin typeface="Times New Roman" panose="02020603050405020304" pitchFamily="18" charset="0"/>
              </a:rPr>
              <a:t> to a temporary </a:t>
            </a:r>
            <a:r>
              <a:rPr lang="en-US" altLang="zh-TW" dirty="0">
                <a:solidFill>
                  <a:srgbClr val="000000"/>
                </a:solidFill>
                <a:latin typeface="Lucida Console" panose="020B0609040504020204" pitchFamily="49" charset="0"/>
              </a:rPr>
              <a:t>double</a:t>
            </a:r>
            <a:r>
              <a:rPr lang="en-US" altLang="zh-TW" dirty="0">
                <a:solidFill>
                  <a:srgbClr val="000000"/>
                </a:solidFill>
                <a:latin typeface="Times New Roman" panose="02020603050405020304" pitchFamily="18" charset="0"/>
              </a:rPr>
              <a:t> representation before calling the function.</a:t>
            </a:r>
          </a:p>
          <a:p>
            <a:pPr lvl="1"/>
            <a:r>
              <a:rPr lang="en-US" altLang="zh-TW" dirty="0">
                <a:solidFill>
                  <a:srgbClr val="000000"/>
                </a:solidFill>
                <a:latin typeface="Times New Roman" panose="02020603050405020304" pitchFamily="18" charset="0"/>
              </a:rPr>
              <a:t>Contained in </a:t>
            </a:r>
            <a:r>
              <a:rPr lang="en-US" altLang="zh-TW" dirty="0" err="1">
                <a:solidFill>
                  <a:srgbClr val="000000"/>
                </a:solidFill>
                <a:latin typeface="Lucida Console" panose="020B0609040504020204" pitchFamily="49" charset="0"/>
              </a:rPr>
              <a:t>pow</a:t>
            </a:r>
            <a:r>
              <a:rPr lang="en-US" altLang="zh-TW" dirty="0" err="1">
                <a:solidFill>
                  <a:srgbClr val="000000"/>
                </a:solidFill>
                <a:latin typeface="Times New Roman" panose="02020603050405020304" pitchFamily="18" charset="0"/>
              </a:rPr>
              <a:t>’s</a:t>
            </a:r>
            <a:r>
              <a:rPr lang="en-US" altLang="zh-TW" dirty="0">
                <a:solidFill>
                  <a:srgbClr val="000000"/>
                </a:solidFill>
                <a:latin typeface="Times New Roman" panose="02020603050405020304" pitchFamily="18" charset="0"/>
              </a:rPr>
              <a:t> function prototype.</a:t>
            </a:r>
          </a:p>
          <a:p>
            <a:endParaRPr lang="zh-TW" altLang="en-US" dirty="0"/>
          </a:p>
          <a:p>
            <a:endParaRPr lang="en-US" dirty="0"/>
          </a:p>
        </p:txBody>
      </p:sp>
    </p:spTree>
    <p:extLst>
      <p:ext uri="{BB962C8B-B14F-4D97-AF65-F5344CB8AC3E}">
        <p14:creationId xmlns:p14="http://schemas.microsoft.com/office/powerpoint/2010/main" val="31573528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D73E37C-8B60-F14F-B64C-9DDAF3900126}"/>
              </a:ext>
            </a:extLst>
          </p:cNvPr>
          <p:cNvSpPr>
            <a:spLocks noGrp="1"/>
          </p:cNvSpPr>
          <p:nvPr>
            <p:ph type="sldNum" sz="quarter" idx="12"/>
          </p:nvPr>
        </p:nvSpPr>
        <p:spPr/>
        <p:txBody>
          <a:bodyPr/>
          <a:lstStyle/>
          <a:p>
            <a:fld id="{4E77BC79-9480-1042-96E1-82B94DA0811E}" type="slidenum">
              <a:rPr lang="en-US" smtClean="0"/>
              <a:t>19</a:t>
            </a:fld>
            <a:endParaRPr lang="en-US"/>
          </a:p>
        </p:txBody>
      </p:sp>
      <p:sp>
        <p:nvSpPr>
          <p:cNvPr id="3" name="Title 2">
            <a:extLst>
              <a:ext uri="{FF2B5EF4-FFF2-40B4-BE49-F238E27FC236}">
                <a16:creationId xmlns:a16="http://schemas.microsoft.com/office/drawing/2014/main" id="{473E2428-8326-0A40-B0A4-454EF7C76B14}"/>
              </a:ext>
            </a:extLst>
          </p:cNvPr>
          <p:cNvSpPr>
            <a:spLocks noGrp="1"/>
          </p:cNvSpPr>
          <p:nvPr>
            <p:ph type="title"/>
          </p:nvPr>
        </p:nvSpPr>
        <p:spPr/>
        <p:txBody>
          <a:bodyPr/>
          <a:lstStyle/>
          <a:p>
            <a:r>
              <a:rPr lang="en-US" dirty="0"/>
              <a:t>Example using for statement</a:t>
            </a:r>
          </a:p>
        </p:txBody>
      </p:sp>
      <p:sp>
        <p:nvSpPr>
          <p:cNvPr id="4" name="Content Placeholder 3">
            <a:extLst>
              <a:ext uri="{FF2B5EF4-FFF2-40B4-BE49-F238E27FC236}">
                <a16:creationId xmlns:a16="http://schemas.microsoft.com/office/drawing/2014/main" id="{116A2187-1F4D-B146-837F-B8DBE5146DA2}"/>
              </a:ext>
            </a:extLst>
          </p:cNvPr>
          <p:cNvSpPr>
            <a:spLocks noGrp="1"/>
          </p:cNvSpPr>
          <p:nvPr>
            <p:ph idx="1"/>
          </p:nvPr>
        </p:nvSpPr>
        <p:spPr/>
        <p:txBody>
          <a:bodyPr>
            <a:normAutofit lnSpcReduction="10000"/>
          </a:bodyPr>
          <a:lstStyle/>
          <a:p>
            <a:pPr>
              <a:spcBef>
                <a:spcPts val="600"/>
              </a:spcBef>
            </a:pPr>
            <a:r>
              <a:rPr lang="en-US" altLang="zh-TW" dirty="0">
                <a:solidFill>
                  <a:srgbClr val="000000"/>
                </a:solidFill>
                <a:latin typeface="Times New Roman" panose="02020603050405020304" pitchFamily="18" charset="0"/>
              </a:rPr>
              <a:t>The stream manipulator </a:t>
            </a:r>
            <a:r>
              <a:rPr lang="en-US" altLang="zh-TW" dirty="0" err="1">
                <a:solidFill>
                  <a:srgbClr val="0000FF"/>
                </a:solidFill>
                <a:latin typeface="Lucida Console" panose="020B0609040504020204" pitchFamily="49" charset="0"/>
              </a:rPr>
              <a:t>setw</a:t>
            </a:r>
            <a:r>
              <a:rPr lang="en-US" altLang="zh-TW" dirty="0">
                <a:solidFill>
                  <a:srgbClr val="0000FF"/>
                </a:solidFill>
                <a:latin typeface="Lucida Console" panose="020B0609040504020204" pitchFamily="49" charset="0"/>
              </a:rPr>
              <a:t>(4)</a:t>
            </a:r>
            <a:r>
              <a:rPr lang="en-US" altLang="zh-TW" dirty="0">
                <a:solidFill>
                  <a:srgbClr val="000000"/>
                </a:solidFill>
                <a:latin typeface="Times New Roman" panose="02020603050405020304" pitchFamily="18" charset="0"/>
              </a:rPr>
              <a:t> specifies that the next value output should appear in a </a:t>
            </a:r>
            <a:r>
              <a:rPr lang="en-US" altLang="zh-TW" dirty="0">
                <a:solidFill>
                  <a:srgbClr val="0000FF"/>
                </a:solidFill>
                <a:latin typeface="Times New Roman" panose="02020603050405020304" pitchFamily="18" charset="0"/>
              </a:rPr>
              <a:t>field width</a:t>
            </a:r>
            <a:r>
              <a:rPr lang="en-US" altLang="zh-TW" dirty="0">
                <a:solidFill>
                  <a:srgbClr val="000000"/>
                </a:solidFill>
                <a:latin typeface="Times New Roman" panose="02020603050405020304" pitchFamily="18" charset="0"/>
              </a:rPr>
              <a:t> of 4.</a:t>
            </a:r>
          </a:p>
          <a:p>
            <a:pPr lvl="1">
              <a:spcBef>
                <a:spcPts val="600"/>
              </a:spcBef>
            </a:pPr>
            <a:r>
              <a:rPr lang="en-US" altLang="zh-TW" sz="2200" dirty="0">
                <a:solidFill>
                  <a:srgbClr val="000000"/>
                </a:solidFill>
                <a:latin typeface="Times New Roman" panose="02020603050405020304" pitchFamily="18" charset="0"/>
              </a:rPr>
              <a:t>If less than 4 character positions wide, the value is </a:t>
            </a:r>
            <a:r>
              <a:rPr lang="en-US" altLang="zh-TW" sz="2200" dirty="0">
                <a:solidFill>
                  <a:srgbClr val="0000FF"/>
                </a:solidFill>
                <a:latin typeface="Times New Roman" panose="02020603050405020304" pitchFamily="18" charset="0"/>
              </a:rPr>
              <a:t>right justified</a:t>
            </a:r>
            <a:r>
              <a:rPr lang="en-US" altLang="zh-TW" sz="2200" dirty="0">
                <a:solidFill>
                  <a:srgbClr val="000000"/>
                </a:solidFill>
                <a:latin typeface="Times New Roman" panose="02020603050405020304" pitchFamily="18" charset="0"/>
              </a:rPr>
              <a:t> in the field by default.</a:t>
            </a:r>
          </a:p>
          <a:p>
            <a:pPr lvl="1">
              <a:spcBef>
                <a:spcPts val="600"/>
              </a:spcBef>
            </a:pPr>
            <a:r>
              <a:rPr lang="en-US" altLang="zh-TW" sz="2200" dirty="0">
                <a:solidFill>
                  <a:srgbClr val="000000"/>
                </a:solidFill>
                <a:latin typeface="Times New Roman" panose="02020603050405020304" pitchFamily="18" charset="0"/>
              </a:rPr>
              <a:t>If more than 4 character positions wide, the field width is extended to accommodate the entire value.</a:t>
            </a:r>
          </a:p>
          <a:p>
            <a:pPr>
              <a:spcBef>
                <a:spcPts val="600"/>
              </a:spcBef>
            </a:pPr>
            <a:r>
              <a:rPr lang="en-US" altLang="zh-TW" dirty="0">
                <a:solidFill>
                  <a:srgbClr val="000000"/>
                </a:solidFill>
                <a:latin typeface="Times New Roman" panose="02020603050405020304" pitchFamily="18" charset="0"/>
              </a:rPr>
              <a:t>To indicate that values should be output </a:t>
            </a:r>
            <a:r>
              <a:rPr lang="en-US" altLang="zh-TW" dirty="0">
                <a:solidFill>
                  <a:srgbClr val="0000FF"/>
                </a:solidFill>
                <a:latin typeface="Times New Roman" panose="02020603050405020304" pitchFamily="18" charset="0"/>
              </a:rPr>
              <a:t>left justified</a:t>
            </a:r>
            <a:r>
              <a:rPr lang="en-US" altLang="zh-TW" dirty="0">
                <a:solidFill>
                  <a:srgbClr val="000000"/>
                </a:solidFill>
                <a:latin typeface="Times New Roman" panose="02020603050405020304" pitchFamily="18" charset="0"/>
              </a:rPr>
              <a:t>, simply output nonparameterized stream manipulator </a:t>
            </a:r>
            <a:r>
              <a:rPr lang="en-US" altLang="zh-TW" dirty="0">
                <a:solidFill>
                  <a:srgbClr val="0000FF"/>
                </a:solidFill>
                <a:latin typeface="LucidaSansTypewriter" pitchFamily="49" charset="0"/>
              </a:rPr>
              <a:t>left</a:t>
            </a:r>
            <a:r>
              <a:rPr lang="en-US" altLang="zh-TW" dirty="0">
                <a:solidFill>
                  <a:srgbClr val="000000"/>
                </a:solidFill>
                <a:latin typeface="Times New Roman" panose="02020603050405020304" pitchFamily="18" charset="0"/>
              </a:rPr>
              <a:t> .</a:t>
            </a:r>
          </a:p>
          <a:p>
            <a:pPr>
              <a:spcBef>
                <a:spcPts val="600"/>
              </a:spcBef>
            </a:pPr>
            <a:r>
              <a:rPr lang="en-US" altLang="zh-TW" dirty="0">
                <a:solidFill>
                  <a:srgbClr val="000000"/>
                </a:solidFill>
                <a:latin typeface="Times New Roman" panose="02020603050405020304" pitchFamily="18" charset="0"/>
              </a:rPr>
              <a:t>Right justification can be restored by outputting nonparameterized stream manipulator </a:t>
            </a:r>
            <a:r>
              <a:rPr lang="en-US" altLang="zh-TW" dirty="0">
                <a:solidFill>
                  <a:srgbClr val="0000FF"/>
                </a:solidFill>
                <a:latin typeface="LucidaSansTypewriter" pitchFamily="49" charset="0"/>
              </a:rPr>
              <a:t>right</a:t>
            </a:r>
            <a:r>
              <a:rPr lang="en-US" altLang="zh-TW" dirty="0">
                <a:solidFill>
                  <a:srgbClr val="000000"/>
                </a:solidFill>
                <a:latin typeface="Times New Roman" panose="02020603050405020304" pitchFamily="18" charset="0"/>
              </a:rPr>
              <a:t>.</a:t>
            </a:r>
          </a:p>
          <a:p>
            <a:endParaRPr lang="zh-TW" altLang="en-US" dirty="0"/>
          </a:p>
        </p:txBody>
      </p:sp>
    </p:spTree>
    <p:extLst>
      <p:ext uri="{BB962C8B-B14F-4D97-AF65-F5344CB8AC3E}">
        <p14:creationId xmlns:p14="http://schemas.microsoft.com/office/powerpoint/2010/main" val="38225931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EE3E584-6C77-0D45-9118-E8124A01F4EC}"/>
              </a:ext>
            </a:extLst>
          </p:cNvPr>
          <p:cNvSpPr>
            <a:spLocks noGrp="1"/>
          </p:cNvSpPr>
          <p:nvPr>
            <p:ph type="sldNum" sz="quarter" idx="12"/>
          </p:nvPr>
        </p:nvSpPr>
        <p:spPr/>
        <p:txBody>
          <a:bodyPr/>
          <a:lstStyle/>
          <a:p>
            <a:fld id="{4E77BC79-9480-1042-96E1-82B94DA0811E}" type="slidenum">
              <a:rPr lang="en-US" smtClean="0"/>
              <a:t>2</a:t>
            </a:fld>
            <a:endParaRPr lang="en-US"/>
          </a:p>
        </p:txBody>
      </p:sp>
      <p:sp>
        <p:nvSpPr>
          <p:cNvPr id="3" name="Title 2">
            <a:extLst>
              <a:ext uri="{FF2B5EF4-FFF2-40B4-BE49-F238E27FC236}">
                <a16:creationId xmlns:a16="http://schemas.microsoft.com/office/drawing/2014/main" id="{0BE30F50-8EDA-F44E-9205-8649C5402826}"/>
              </a:ext>
            </a:extLst>
          </p:cNvPr>
          <p:cNvSpPr>
            <a:spLocks noGrp="1"/>
          </p:cNvSpPr>
          <p:nvPr>
            <p:ph type="title"/>
          </p:nvPr>
        </p:nvSpPr>
        <p:spPr/>
        <p:txBody>
          <a:bodyPr/>
          <a:lstStyle/>
          <a:p>
            <a:r>
              <a:rPr lang="en-US" dirty="0"/>
              <a:t>Learning Objectives</a:t>
            </a:r>
          </a:p>
        </p:txBody>
      </p:sp>
      <p:sp>
        <p:nvSpPr>
          <p:cNvPr id="4" name="Content Placeholder 3">
            <a:extLst>
              <a:ext uri="{FF2B5EF4-FFF2-40B4-BE49-F238E27FC236}">
                <a16:creationId xmlns:a16="http://schemas.microsoft.com/office/drawing/2014/main" id="{F3C4288D-A861-9B45-B546-7686162F5392}"/>
              </a:ext>
            </a:extLst>
          </p:cNvPr>
          <p:cNvSpPr>
            <a:spLocks noGrp="1"/>
          </p:cNvSpPr>
          <p:nvPr>
            <p:ph idx="1"/>
          </p:nvPr>
        </p:nvSpPr>
        <p:spPr/>
        <p:txBody>
          <a:bodyPr>
            <a:normAutofit/>
          </a:bodyPr>
          <a:lstStyle/>
          <a:p>
            <a:pPr>
              <a:lnSpc>
                <a:spcPct val="95000"/>
              </a:lnSpc>
              <a:spcBef>
                <a:spcPts val="600"/>
              </a:spcBef>
            </a:pPr>
            <a:r>
              <a:rPr lang="en-US" altLang="zh-TW" dirty="0">
                <a:solidFill>
                  <a:srgbClr val="000000"/>
                </a:solidFill>
                <a:latin typeface="Times New Roman" panose="02020603050405020304" pitchFamily="18" charset="0"/>
              </a:rPr>
              <a:t>The essentials of counter-controlled repetition</a:t>
            </a:r>
          </a:p>
          <a:p>
            <a:pPr>
              <a:lnSpc>
                <a:spcPct val="95000"/>
              </a:lnSpc>
              <a:spcBef>
                <a:spcPts val="600"/>
              </a:spcBef>
            </a:pPr>
            <a:r>
              <a:rPr lang="en-US" altLang="zh-TW" dirty="0">
                <a:solidFill>
                  <a:srgbClr val="000000"/>
                </a:solidFill>
                <a:latin typeface="Times New Roman" panose="02020603050405020304" pitchFamily="18" charset="0"/>
              </a:rPr>
              <a:t>Use for and do…while to execute statements</a:t>
            </a:r>
          </a:p>
          <a:p>
            <a:pPr>
              <a:lnSpc>
                <a:spcPct val="95000"/>
              </a:lnSpc>
              <a:spcBef>
                <a:spcPts val="600"/>
              </a:spcBef>
            </a:pPr>
            <a:r>
              <a:rPr lang="en-US" altLang="zh-TW" dirty="0">
                <a:solidFill>
                  <a:srgbClr val="000000"/>
                </a:solidFill>
                <a:latin typeface="Times New Roman" panose="02020603050405020304" pitchFamily="18" charset="0"/>
              </a:rPr>
              <a:t>How to break and continue within the control flow</a:t>
            </a:r>
            <a:endParaRPr lang="en-US" altLang="zh-TW" dirty="0">
              <a:latin typeface="Times New Roman" panose="02020603050405020304" pitchFamily="18" charset="0"/>
            </a:endParaRPr>
          </a:p>
          <a:p>
            <a:endParaRPr lang="zh-TW" altLang="en-US" dirty="0"/>
          </a:p>
          <a:p>
            <a:endParaRPr lang="en-US" dirty="0"/>
          </a:p>
        </p:txBody>
      </p:sp>
    </p:spTree>
    <p:extLst>
      <p:ext uri="{BB962C8B-B14F-4D97-AF65-F5344CB8AC3E}">
        <p14:creationId xmlns:p14="http://schemas.microsoft.com/office/powerpoint/2010/main" val="14835580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D73E37C-8B60-F14F-B64C-9DDAF3900126}"/>
              </a:ext>
            </a:extLst>
          </p:cNvPr>
          <p:cNvSpPr>
            <a:spLocks noGrp="1"/>
          </p:cNvSpPr>
          <p:nvPr>
            <p:ph type="sldNum" sz="quarter" idx="12"/>
          </p:nvPr>
        </p:nvSpPr>
        <p:spPr/>
        <p:txBody>
          <a:bodyPr/>
          <a:lstStyle/>
          <a:p>
            <a:fld id="{4E77BC79-9480-1042-96E1-82B94DA0811E}" type="slidenum">
              <a:rPr lang="en-US" smtClean="0"/>
              <a:t>20</a:t>
            </a:fld>
            <a:endParaRPr lang="en-US"/>
          </a:p>
        </p:txBody>
      </p:sp>
      <p:sp>
        <p:nvSpPr>
          <p:cNvPr id="3" name="Title 2">
            <a:extLst>
              <a:ext uri="{FF2B5EF4-FFF2-40B4-BE49-F238E27FC236}">
                <a16:creationId xmlns:a16="http://schemas.microsoft.com/office/drawing/2014/main" id="{473E2428-8326-0A40-B0A4-454EF7C76B14}"/>
              </a:ext>
            </a:extLst>
          </p:cNvPr>
          <p:cNvSpPr>
            <a:spLocks noGrp="1"/>
          </p:cNvSpPr>
          <p:nvPr>
            <p:ph type="title"/>
          </p:nvPr>
        </p:nvSpPr>
        <p:spPr/>
        <p:txBody>
          <a:bodyPr/>
          <a:lstStyle/>
          <a:p>
            <a:r>
              <a:rPr lang="en-US" dirty="0"/>
              <a:t>Example using for statement</a:t>
            </a:r>
          </a:p>
        </p:txBody>
      </p:sp>
      <p:sp>
        <p:nvSpPr>
          <p:cNvPr id="4" name="Content Placeholder 3">
            <a:extLst>
              <a:ext uri="{FF2B5EF4-FFF2-40B4-BE49-F238E27FC236}">
                <a16:creationId xmlns:a16="http://schemas.microsoft.com/office/drawing/2014/main" id="{116A2187-1F4D-B146-837F-B8DBE5146DA2}"/>
              </a:ext>
            </a:extLst>
          </p:cNvPr>
          <p:cNvSpPr>
            <a:spLocks noGrp="1"/>
          </p:cNvSpPr>
          <p:nvPr>
            <p:ph idx="1"/>
          </p:nvPr>
        </p:nvSpPr>
        <p:spPr/>
        <p:txBody>
          <a:bodyPr>
            <a:normAutofit/>
          </a:bodyPr>
          <a:lstStyle/>
          <a:p>
            <a:r>
              <a:rPr lang="en-US" altLang="zh-TW" dirty="0">
                <a:solidFill>
                  <a:srgbClr val="000000"/>
                </a:solidFill>
                <a:latin typeface="Times New Roman" panose="02020603050405020304" pitchFamily="18" charset="0"/>
              </a:rPr>
              <a:t>Stream manipulator </a:t>
            </a:r>
            <a:r>
              <a:rPr lang="en-US" altLang="zh-TW" dirty="0">
                <a:solidFill>
                  <a:srgbClr val="000000"/>
                </a:solidFill>
                <a:latin typeface="Lucida Console" panose="020B0609040504020204" pitchFamily="49" charset="0"/>
              </a:rPr>
              <a:t>fixed</a:t>
            </a:r>
            <a:r>
              <a:rPr lang="en-US" altLang="zh-TW" dirty="0">
                <a:solidFill>
                  <a:srgbClr val="000000"/>
                </a:solidFill>
                <a:latin typeface="Times New Roman" panose="02020603050405020304" pitchFamily="18" charset="0"/>
              </a:rPr>
              <a:t> indicates that floating-point values should be output as fixed-point values with decimal points.</a:t>
            </a:r>
          </a:p>
          <a:p>
            <a:r>
              <a:rPr lang="en-US" altLang="zh-TW" dirty="0">
                <a:solidFill>
                  <a:srgbClr val="000000"/>
                </a:solidFill>
                <a:latin typeface="Times New Roman" panose="02020603050405020304" pitchFamily="18" charset="0"/>
              </a:rPr>
              <a:t>Stream manipulator </a:t>
            </a:r>
            <a:r>
              <a:rPr lang="en-US" altLang="zh-TW" dirty="0" err="1">
                <a:solidFill>
                  <a:srgbClr val="000000"/>
                </a:solidFill>
                <a:latin typeface="Lucida Console" panose="020B0609040504020204" pitchFamily="49" charset="0"/>
              </a:rPr>
              <a:t>setprecision</a:t>
            </a:r>
            <a:r>
              <a:rPr lang="en-US" altLang="zh-TW" dirty="0">
                <a:solidFill>
                  <a:srgbClr val="000000"/>
                </a:solidFill>
                <a:latin typeface="Times New Roman" panose="02020603050405020304" pitchFamily="18" charset="0"/>
              </a:rPr>
              <a:t> specifies the number of digits to the right of the decimal point.</a:t>
            </a:r>
          </a:p>
          <a:p>
            <a:r>
              <a:rPr lang="en-US" altLang="zh-TW" dirty="0">
                <a:solidFill>
                  <a:srgbClr val="000000"/>
                </a:solidFill>
                <a:latin typeface="Times New Roman" panose="02020603050405020304" pitchFamily="18" charset="0"/>
              </a:rPr>
              <a:t>Stream manipulators </a:t>
            </a:r>
            <a:r>
              <a:rPr lang="en-US" altLang="zh-TW" dirty="0">
                <a:solidFill>
                  <a:srgbClr val="000000"/>
                </a:solidFill>
                <a:latin typeface="Lucida Console" panose="020B0609040504020204" pitchFamily="49" charset="0"/>
              </a:rPr>
              <a:t>fixed</a:t>
            </a:r>
            <a:r>
              <a:rPr lang="en-US" altLang="zh-TW" dirty="0">
                <a:solidFill>
                  <a:srgbClr val="000000"/>
                </a:solidFill>
                <a:latin typeface="Times New Roman" panose="02020603050405020304" pitchFamily="18" charset="0"/>
              </a:rPr>
              <a:t> and </a:t>
            </a:r>
            <a:r>
              <a:rPr lang="en-US" altLang="zh-TW" dirty="0" err="1">
                <a:solidFill>
                  <a:srgbClr val="000000"/>
                </a:solidFill>
                <a:latin typeface="Lucida Console" panose="020B0609040504020204" pitchFamily="49" charset="0"/>
              </a:rPr>
              <a:t>setprecision</a:t>
            </a:r>
            <a:r>
              <a:rPr lang="en-US" altLang="zh-TW" dirty="0">
                <a:solidFill>
                  <a:srgbClr val="000000"/>
                </a:solidFill>
                <a:latin typeface="Times New Roman" panose="02020603050405020304" pitchFamily="18" charset="0"/>
              </a:rPr>
              <a:t> remain in effect until they’re changed—such settings are called </a:t>
            </a:r>
            <a:r>
              <a:rPr lang="en-US" altLang="zh-TW" dirty="0">
                <a:solidFill>
                  <a:srgbClr val="0000FF"/>
                </a:solidFill>
                <a:latin typeface="Times New Roman" panose="02020603050405020304" pitchFamily="18" charset="0"/>
              </a:rPr>
              <a:t>sticky settings</a:t>
            </a:r>
            <a:r>
              <a:rPr lang="en-US" altLang="zh-TW" dirty="0">
                <a:solidFill>
                  <a:srgbClr val="000000"/>
                </a:solidFill>
                <a:latin typeface="Times New Roman" panose="02020603050405020304" pitchFamily="18" charset="0"/>
              </a:rPr>
              <a:t>.</a:t>
            </a:r>
          </a:p>
          <a:p>
            <a:r>
              <a:rPr lang="en-US" altLang="zh-TW" dirty="0">
                <a:solidFill>
                  <a:srgbClr val="000000"/>
                </a:solidFill>
                <a:latin typeface="Times New Roman" panose="02020603050405020304" pitchFamily="18" charset="0"/>
              </a:rPr>
              <a:t>The field width specified with </a:t>
            </a:r>
            <a:r>
              <a:rPr lang="en-US" altLang="zh-TW" dirty="0" err="1">
                <a:solidFill>
                  <a:srgbClr val="000000"/>
                </a:solidFill>
                <a:latin typeface="Lucida Console" panose="020B0609040504020204" pitchFamily="49" charset="0"/>
              </a:rPr>
              <a:t>setw</a:t>
            </a:r>
            <a:r>
              <a:rPr lang="en-US" altLang="zh-TW" dirty="0">
                <a:solidFill>
                  <a:srgbClr val="000000"/>
                </a:solidFill>
                <a:latin typeface="Times New Roman" panose="02020603050405020304" pitchFamily="18" charset="0"/>
              </a:rPr>
              <a:t> applies </a:t>
            </a:r>
            <a:r>
              <a:rPr lang="en-US" altLang="zh-TW" dirty="0">
                <a:solidFill>
                  <a:srgbClr val="0000FF"/>
                </a:solidFill>
                <a:latin typeface="Times New Roman" panose="02020603050405020304" pitchFamily="18" charset="0"/>
              </a:rPr>
              <a:t>only</a:t>
            </a:r>
            <a:r>
              <a:rPr lang="en-US" altLang="zh-TW" dirty="0">
                <a:solidFill>
                  <a:srgbClr val="000000"/>
                </a:solidFill>
                <a:latin typeface="Times New Roman" panose="02020603050405020304" pitchFamily="18" charset="0"/>
              </a:rPr>
              <a:t> to the </a:t>
            </a:r>
            <a:r>
              <a:rPr lang="en-US" altLang="zh-TW" dirty="0">
                <a:solidFill>
                  <a:srgbClr val="0000FF"/>
                </a:solidFill>
                <a:latin typeface="Times New Roman" panose="02020603050405020304" pitchFamily="18" charset="0"/>
              </a:rPr>
              <a:t>next value output</a:t>
            </a:r>
            <a:r>
              <a:rPr lang="en-US" altLang="zh-TW" dirty="0">
                <a:solidFill>
                  <a:srgbClr val="000000"/>
                </a:solidFill>
                <a:latin typeface="Times New Roman" panose="02020603050405020304" pitchFamily="18" charset="0"/>
              </a:rPr>
              <a:t>.</a:t>
            </a:r>
          </a:p>
          <a:p>
            <a:endParaRPr lang="zh-TW" altLang="en-US" dirty="0"/>
          </a:p>
        </p:txBody>
      </p:sp>
    </p:spTree>
    <p:extLst>
      <p:ext uri="{BB962C8B-B14F-4D97-AF65-F5344CB8AC3E}">
        <p14:creationId xmlns:p14="http://schemas.microsoft.com/office/powerpoint/2010/main" val="9314968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1EAE012-6553-8441-AA83-4FD5DFF8DC7F}"/>
              </a:ext>
            </a:extLst>
          </p:cNvPr>
          <p:cNvSpPr>
            <a:spLocks noGrp="1"/>
          </p:cNvSpPr>
          <p:nvPr>
            <p:ph type="sldNum" sz="quarter" idx="12"/>
          </p:nvPr>
        </p:nvSpPr>
        <p:spPr/>
        <p:txBody>
          <a:bodyPr/>
          <a:lstStyle/>
          <a:p>
            <a:fld id="{4E77BC79-9480-1042-96E1-82B94DA0811E}" type="slidenum">
              <a:rPr lang="en-US" smtClean="0"/>
              <a:t>21</a:t>
            </a:fld>
            <a:endParaRPr lang="en-US"/>
          </a:p>
        </p:txBody>
      </p:sp>
      <p:sp>
        <p:nvSpPr>
          <p:cNvPr id="3" name="Title 2">
            <a:extLst>
              <a:ext uri="{FF2B5EF4-FFF2-40B4-BE49-F238E27FC236}">
                <a16:creationId xmlns:a16="http://schemas.microsoft.com/office/drawing/2014/main" id="{D02AB372-7B1C-C943-8DDB-120832013BF6}"/>
              </a:ext>
            </a:extLst>
          </p:cNvPr>
          <p:cNvSpPr>
            <a:spLocks noGrp="1"/>
          </p:cNvSpPr>
          <p:nvPr>
            <p:ph type="title"/>
          </p:nvPr>
        </p:nvSpPr>
        <p:spPr/>
        <p:txBody>
          <a:bodyPr/>
          <a:lstStyle/>
          <a:p>
            <a:r>
              <a:rPr lang="en-GB" altLang="zh-TW" dirty="0"/>
              <a:t>do…while Repetition Statement</a:t>
            </a:r>
            <a:endParaRPr lang="en-US" dirty="0"/>
          </a:p>
        </p:txBody>
      </p:sp>
      <p:sp>
        <p:nvSpPr>
          <p:cNvPr id="4" name="Content Placeholder 3">
            <a:extLst>
              <a:ext uri="{FF2B5EF4-FFF2-40B4-BE49-F238E27FC236}">
                <a16:creationId xmlns:a16="http://schemas.microsoft.com/office/drawing/2014/main" id="{1103ECCE-4011-B94B-B34B-5E86314A9CB3}"/>
              </a:ext>
            </a:extLst>
          </p:cNvPr>
          <p:cNvSpPr>
            <a:spLocks noGrp="1"/>
          </p:cNvSpPr>
          <p:nvPr>
            <p:ph idx="1"/>
          </p:nvPr>
        </p:nvSpPr>
        <p:spPr/>
        <p:txBody>
          <a:bodyPr/>
          <a:lstStyle/>
          <a:p>
            <a:r>
              <a:rPr lang="en-GB" altLang="zh-TW" dirty="0"/>
              <a:t>Similar to the while statement.</a:t>
            </a:r>
          </a:p>
          <a:p>
            <a:r>
              <a:rPr lang="en-GB" altLang="zh-TW" dirty="0"/>
              <a:t>The do…while statement tests the loop-continuation condition after the loop body executes</a:t>
            </a:r>
          </a:p>
          <a:p>
            <a:r>
              <a:rPr lang="en-GB" altLang="zh-TW" dirty="0"/>
              <a:t>The loop body always executes at least once.</a:t>
            </a:r>
          </a:p>
          <a:p>
            <a:r>
              <a:rPr lang="en-GB" altLang="zh-TW" dirty="0"/>
              <a:t>It’s not necessary to use braces in the do…while statement if there is only one statement in the body.</a:t>
            </a:r>
          </a:p>
          <a:p>
            <a:r>
              <a:rPr lang="en-GB" altLang="zh-TW" dirty="0"/>
              <a:t>Most programmers include the braces to avoid confusion between the while and do…while statements.</a:t>
            </a:r>
          </a:p>
          <a:p>
            <a:r>
              <a:rPr lang="en-GB" altLang="zh-TW" dirty="0"/>
              <a:t>Must end a do…while statement with a semicolon.</a:t>
            </a:r>
          </a:p>
          <a:p>
            <a:endParaRPr lang="zh-TW" altLang="en-US" dirty="0"/>
          </a:p>
          <a:p>
            <a:endParaRPr lang="en-US" dirty="0"/>
          </a:p>
        </p:txBody>
      </p:sp>
    </p:spTree>
    <p:extLst>
      <p:ext uri="{BB962C8B-B14F-4D97-AF65-F5344CB8AC3E}">
        <p14:creationId xmlns:p14="http://schemas.microsoft.com/office/powerpoint/2010/main" val="28379022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9D8A254-77C9-A143-ADA1-3207CE4C343B}"/>
              </a:ext>
            </a:extLst>
          </p:cNvPr>
          <p:cNvSpPr>
            <a:spLocks noGrp="1"/>
          </p:cNvSpPr>
          <p:nvPr>
            <p:ph type="sldNum" sz="quarter" idx="12"/>
          </p:nvPr>
        </p:nvSpPr>
        <p:spPr/>
        <p:txBody>
          <a:bodyPr/>
          <a:lstStyle/>
          <a:p>
            <a:fld id="{4E77BC79-9480-1042-96E1-82B94DA0811E}" type="slidenum">
              <a:rPr lang="en-US" smtClean="0"/>
              <a:t>22</a:t>
            </a:fld>
            <a:endParaRPr lang="en-US"/>
          </a:p>
        </p:txBody>
      </p:sp>
      <p:sp>
        <p:nvSpPr>
          <p:cNvPr id="3" name="Title 2">
            <a:extLst>
              <a:ext uri="{FF2B5EF4-FFF2-40B4-BE49-F238E27FC236}">
                <a16:creationId xmlns:a16="http://schemas.microsoft.com/office/drawing/2014/main" id="{4F507473-9ACB-914F-AA90-036465AB2A81}"/>
              </a:ext>
            </a:extLst>
          </p:cNvPr>
          <p:cNvSpPr>
            <a:spLocks noGrp="1"/>
          </p:cNvSpPr>
          <p:nvPr>
            <p:ph type="title"/>
          </p:nvPr>
        </p:nvSpPr>
        <p:spPr/>
        <p:txBody>
          <a:bodyPr/>
          <a:lstStyle/>
          <a:p>
            <a:r>
              <a:rPr lang="en-GB" altLang="zh-TW" dirty="0"/>
              <a:t>do…while Repetition Statement</a:t>
            </a:r>
            <a:endParaRPr lang="en-US" dirty="0"/>
          </a:p>
        </p:txBody>
      </p:sp>
      <p:pic>
        <p:nvPicPr>
          <p:cNvPr id="5" name="Picture 1" descr="cpphtp7LOV_04slides_Page_30.png">
            <a:extLst>
              <a:ext uri="{FF2B5EF4-FFF2-40B4-BE49-F238E27FC236}">
                <a16:creationId xmlns:a16="http://schemas.microsoft.com/office/drawing/2014/main" id="{8CFACA81-2160-E343-BCC1-9A118EFF6DE7}"/>
              </a:ext>
            </a:extLst>
          </p:cNvPr>
          <p:cNvPicPr>
            <a:picLocks noGrp="1" noChangeAspect="1"/>
          </p:cNvPicPr>
          <p:nvPr isPhoto="1"/>
        </p:nvPicPr>
        <p:blipFill rotWithShape="1">
          <a:blip r:embed="rId2">
            <a:extLst>
              <a:ext uri="{28A0092B-C50C-407E-A947-70E740481C1C}">
                <a14:useLocalDpi xmlns:a14="http://schemas.microsoft.com/office/drawing/2010/main" val="0"/>
              </a:ext>
            </a:extLst>
          </a:blip>
          <a:srcRect t="6483" r="19684" b="24967"/>
          <a:stretch/>
        </p:blipFill>
        <p:spPr bwMode="auto">
          <a:xfrm>
            <a:off x="30777" y="1524804"/>
            <a:ext cx="8813800" cy="45683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948F722F-A9D5-0040-8C26-06718799DCDF}"/>
              </a:ext>
            </a:extLst>
          </p:cNvPr>
          <p:cNvSpPr/>
          <p:nvPr/>
        </p:nvSpPr>
        <p:spPr>
          <a:xfrm>
            <a:off x="1068224" y="1657884"/>
            <a:ext cx="2709017" cy="230737"/>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4982094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9D8A254-77C9-A143-ADA1-3207CE4C343B}"/>
              </a:ext>
            </a:extLst>
          </p:cNvPr>
          <p:cNvSpPr>
            <a:spLocks noGrp="1"/>
          </p:cNvSpPr>
          <p:nvPr>
            <p:ph type="sldNum" sz="quarter" idx="12"/>
          </p:nvPr>
        </p:nvSpPr>
        <p:spPr/>
        <p:txBody>
          <a:bodyPr/>
          <a:lstStyle/>
          <a:p>
            <a:fld id="{4E77BC79-9480-1042-96E1-82B94DA0811E}" type="slidenum">
              <a:rPr lang="en-US" smtClean="0"/>
              <a:t>23</a:t>
            </a:fld>
            <a:endParaRPr lang="en-US"/>
          </a:p>
        </p:txBody>
      </p:sp>
      <p:sp>
        <p:nvSpPr>
          <p:cNvPr id="3" name="Title 2">
            <a:extLst>
              <a:ext uri="{FF2B5EF4-FFF2-40B4-BE49-F238E27FC236}">
                <a16:creationId xmlns:a16="http://schemas.microsoft.com/office/drawing/2014/main" id="{4F507473-9ACB-914F-AA90-036465AB2A81}"/>
              </a:ext>
            </a:extLst>
          </p:cNvPr>
          <p:cNvSpPr>
            <a:spLocks noGrp="1"/>
          </p:cNvSpPr>
          <p:nvPr>
            <p:ph type="title"/>
          </p:nvPr>
        </p:nvSpPr>
        <p:spPr/>
        <p:txBody>
          <a:bodyPr/>
          <a:lstStyle/>
          <a:p>
            <a:r>
              <a:rPr lang="en-GB" altLang="zh-TW"/>
              <a:t>do…while Repetition Statement</a:t>
            </a:r>
            <a:endParaRPr lang="en-US"/>
          </a:p>
        </p:txBody>
      </p:sp>
      <p:sp>
        <p:nvSpPr>
          <p:cNvPr id="6" name="Rectangle 5">
            <a:extLst>
              <a:ext uri="{FF2B5EF4-FFF2-40B4-BE49-F238E27FC236}">
                <a16:creationId xmlns:a16="http://schemas.microsoft.com/office/drawing/2014/main" id="{948F722F-A9D5-0040-8C26-06718799DCDF}"/>
              </a:ext>
            </a:extLst>
          </p:cNvPr>
          <p:cNvSpPr/>
          <p:nvPr/>
        </p:nvSpPr>
        <p:spPr>
          <a:xfrm>
            <a:off x="1068224" y="1649338"/>
            <a:ext cx="2709017" cy="230737"/>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7" name="Picture 1" descr="cpphtp7LOV_04slides_Page_31.png">
            <a:extLst>
              <a:ext uri="{FF2B5EF4-FFF2-40B4-BE49-F238E27FC236}">
                <a16:creationId xmlns:a16="http://schemas.microsoft.com/office/drawing/2014/main" id="{B7727C87-8E7B-6B4D-B1C6-CFD8E68B8C38}"/>
              </a:ext>
            </a:extLst>
          </p:cNvPr>
          <p:cNvPicPr>
            <a:picLocks noGrp="1" noChangeAspect="1"/>
          </p:cNvPicPr>
          <p:nvPr isPhoto="1"/>
        </p:nvPicPr>
        <p:blipFill rotWithShape="1">
          <a:blip r:embed="rId2">
            <a:extLst>
              <a:ext uri="{28A0092B-C50C-407E-A947-70E740481C1C}">
                <a14:useLocalDpi xmlns:a14="http://schemas.microsoft.com/office/drawing/2010/main" val="0"/>
              </a:ext>
            </a:extLst>
          </a:blip>
          <a:srcRect t="6482" r="23227" b="15772"/>
          <a:stretch/>
        </p:blipFill>
        <p:spPr bwMode="auto">
          <a:xfrm>
            <a:off x="683568" y="1448222"/>
            <a:ext cx="7164288" cy="44056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449892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9D8A254-77C9-A143-ADA1-3207CE4C343B}"/>
              </a:ext>
            </a:extLst>
          </p:cNvPr>
          <p:cNvSpPr>
            <a:spLocks noGrp="1"/>
          </p:cNvSpPr>
          <p:nvPr>
            <p:ph type="sldNum" sz="quarter" idx="12"/>
          </p:nvPr>
        </p:nvSpPr>
        <p:spPr/>
        <p:txBody>
          <a:bodyPr/>
          <a:lstStyle/>
          <a:p>
            <a:fld id="{4E77BC79-9480-1042-96E1-82B94DA0811E}" type="slidenum">
              <a:rPr lang="en-US" smtClean="0"/>
              <a:t>24</a:t>
            </a:fld>
            <a:endParaRPr lang="en-US"/>
          </a:p>
        </p:txBody>
      </p:sp>
      <p:sp>
        <p:nvSpPr>
          <p:cNvPr id="3" name="Title 2">
            <a:extLst>
              <a:ext uri="{FF2B5EF4-FFF2-40B4-BE49-F238E27FC236}">
                <a16:creationId xmlns:a16="http://schemas.microsoft.com/office/drawing/2014/main" id="{4F507473-9ACB-914F-AA90-036465AB2A81}"/>
              </a:ext>
            </a:extLst>
          </p:cNvPr>
          <p:cNvSpPr>
            <a:spLocks noGrp="1"/>
          </p:cNvSpPr>
          <p:nvPr>
            <p:ph type="title"/>
          </p:nvPr>
        </p:nvSpPr>
        <p:spPr/>
        <p:txBody>
          <a:bodyPr/>
          <a:lstStyle/>
          <a:p>
            <a:r>
              <a:rPr lang="en-GB" altLang="zh-TW"/>
              <a:t>do…while Repetition Statement</a:t>
            </a:r>
            <a:endParaRPr lang="en-US"/>
          </a:p>
        </p:txBody>
      </p:sp>
      <p:sp>
        <p:nvSpPr>
          <p:cNvPr id="6" name="Rectangle 5">
            <a:extLst>
              <a:ext uri="{FF2B5EF4-FFF2-40B4-BE49-F238E27FC236}">
                <a16:creationId xmlns:a16="http://schemas.microsoft.com/office/drawing/2014/main" id="{948F722F-A9D5-0040-8C26-06718799DCDF}"/>
              </a:ext>
            </a:extLst>
          </p:cNvPr>
          <p:cNvSpPr/>
          <p:nvPr/>
        </p:nvSpPr>
        <p:spPr>
          <a:xfrm>
            <a:off x="1068224" y="1649338"/>
            <a:ext cx="2709017" cy="230737"/>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內容版面配置區 2">
            <a:extLst>
              <a:ext uri="{FF2B5EF4-FFF2-40B4-BE49-F238E27FC236}">
                <a16:creationId xmlns:a16="http://schemas.microsoft.com/office/drawing/2014/main" id="{BB8EA2C8-A953-664F-9BAC-878589F5F920}"/>
              </a:ext>
            </a:extLst>
          </p:cNvPr>
          <p:cNvSpPr>
            <a:spLocks noGrp="1"/>
          </p:cNvSpPr>
          <p:nvPr>
            <p:ph idx="1"/>
          </p:nvPr>
        </p:nvSpPr>
        <p:spPr>
          <a:xfrm>
            <a:off x="457200" y="1251434"/>
            <a:ext cx="8229600" cy="602704"/>
          </a:xfrm>
        </p:spPr>
        <p:txBody>
          <a:bodyPr/>
          <a:lstStyle/>
          <a:p>
            <a:r>
              <a:rPr lang="en-GB" altLang="zh-TW" dirty="0"/>
              <a:t>while vs. do…while</a:t>
            </a:r>
            <a:endParaRPr lang="zh-TW" altLang="en-US" dirty="0"/>
          </a:p>
        </p:txBody>
      </p:sp>
      <p:sp>
        <p:nvSpPr>
          <p:cNvPr id="9" name="Rectangle 3">
            <a:extLst>
              <a:ext uri="{FF2B5EF4-FFF2-40B4-BE49-F238E27FC236}">
                <a16:creationId xmlns:a16="http://schemas.microsoft.com/office/drawing/2014/main" id="{111499B2-8A78-324F-B777-699BD2BA6233}"/>
              </a:ext>
            </a:extLst>
          </p:cNvPr>
          <p:cNvSpPr txBox="1">
            <a:spLocks noChangeArrowheads="1"/>
          </p:cNvSpPr>
          <p:nvPr/>
        </p:nvSpPr>
        <p:spPr>
          <a:xfrm>
            <a:off x="647700" y="1823898"/>
            <a:ext cx="4152900" cy="4876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Wingdings" pitchFamily="2" charset="2"/>
              <a:buChar char="u"/>
              <a:defRPr sz="3200" kern="1200">
                <a:solidFill>
                  <a:schemeClr val="tx1"/>
                </a:solidFill>
                <a:latin typeface="+mn-lt"/>
                <a:ea typeface="+mn-ea"/>
                <a:cs typeface="+mn-cs"/>
              </a:defRPr>
            </a:lvl1pPr>
            <a:lvl2pPr marL="742950" indent="-285750" algn="l" defTabSz="914400" rtl="0" eaLnBrk="1" latinLnBrk="0" hangingPunct="1">
              <a:spcBef>
                <a:spcPct val="20000"/>
              </a:spcBef>
              <a:buFont typeface="Wingdings" pitchFamily="2" charset="2"/>
              <a:buChar char="Ø"/>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95000"/>
              </a:lnSpc>
              <a:buFont typeface="Wingdings" panose="05000000000000000000" pitchFamily="2" charset="2"/>
              <a:buNone/>
            </a:pPr>
            <a:r>
              <a:rPr lang="en-US" altLang="zh-TW" sz="1800" dirty="0">
                <a:latin typeface="Lucida Console" panose="020B0609040504020204" pitchFamily="49" charset="0"/>
                <a:ea typeface="新細明體" panose="02020500000000000000" pitchFamily="18" charset="-120"/>
              </a:rPr>
              <a:t>total = 0; grade = 0;</a:t>
            </a:r>
          </a:p>
          <a:p>
            <a:pPr marL="0" indent="0">
              <a:lnSpc>
                <a:spcPct val="95000"/>
              </a:lnSpc>
              <a:buFont typeface="Wingdings" panose="05000000000000000000" pitchFamily="2" charset="2"/>
              <a:buNone/>
            </a:pPr>
            <a:r>
              <a:rPr lang="en-US" altLang="zh-TW" sz="1800" dirty="0" err="1">
                <a:latin typeface="Lucida Console" panose="020B0609040504020204" pitchFamily="49" charset="0"/>
                <a:ea typeface="新細明體" panose="02020500000000000000" pitchFamily="18" charset="-120"/>
              </a:rPr>
              <a:t>cout</a:t>
            </a:r>
            <a:r>
              <a:rPr lang="en-US" altLang="zh-TW" sz="1800" dirty="0">
                <a:latin typeface="Lucida Console" panose="020B0609040504020204" pitchFamily="49" charset="0"/>
                <a:ea typeface="新細明體" panose="02020500000000000000" pitchFamily="18" charset="-120"/>
              </a:rPr>
              <a:t> &lt;&lt; “Enter grade, ”;</a:t>
            </a:r>
          </a:p>
          <a:p>
            <a:pPr marL="0" indent="0">
              <a:lnSpc>
                <a:spcPct val="95000"/>
              </a:lnSpc>
              <a:buFont typeface="Wingdings" panose="05000000000000000000" pitchFamily="2" charset="2"/>
              <a:buNone/>
            </a:pPr>
            <a:r>
              <a:rPr lang="en-US" altLang="zh-TW" sz="1800" dirty="0" err="1">
                <a:latin typeface="Lucida Console" panose="020B0609040504020204" pitchFamily="49" charset="0"/>
                <a:ea typeface="新細明體" panose="02020500000000000000" pitchFamily="18" charset="-120"/>
              </a:rPr>
              <a:t>cout</a:t>
            </a:r>
            <a:r>
              <a:rPr lang="en-US" altLang="zh-TW" sz="1800" dirty="0">
                <a:latin typeface="Lucida Console" panose="020B0609040504020204" pitchFamily="49" charset="0"/>
                <a:ea typeface="新細明體" panose="02020500000000000000" pitchFamily="18" charset="-120"/>
              </a:rPr>
              <a:t> &lt;&lt; “-1 to end: ”;</a:t>
            </a:r>
          </a:p>
          <a:p>
            <a:pPr marL="0" indent="0">
              <a:lnSpc>
                <a:spcPct val="95000"/>
              </a:lnSpc>
              <a:buFont typeface="Wingdings" panose="05000000000000000000" pitchFamily="2" charset="2"/>
              <a:buNone/>
            </a:pPr>
            <a:r>
              <a:rPr lang="en-US" altLang="zh-TW" sz="1800" dirty="0" err="1">
                <a:latin typeface="Lucida Console" panose="020B0609040504020204" pitchFamily="49" charset="0"/>
                <a:ea typeface="新細明體" panose="02020500000000000000" pitchFamily="18" charset="-120"/>
              </a:rPr>
              <a:t>cin</a:t>
            </a:r>
            <a:r>
              <a:rPr lang="en-US" altLang="zh-TW" sz="1800" dirty="0">
                <a:latin typeface="Lucida Console" panose="020B0609040504020204" pitchFamily="49" charset="0"/>
                <a:ea typeface="新細明體" panose="02020500000000000000" pitchFamily="18" charset="-120"/>
              </a:rPr>
              <a:t> &gt;&gt; grade;</a:t>
            </a:r>
          </a:p>
          <a:p>
            <a:pPr marL="0" indent="0">
              <a:lnSpc>
                <a:spcPct val="95000"/>
              </a:lnSpc>
              <a:buFont typeface="Wingdings" panose="05000000000000000000" pitchFamily="2" charset="2"/>
              <a:buNone/>
            </a:pPr>
            <a:r>
              <a:rPr lang="en-US" altLang="zh-TW" sz="1800" dirty="0">
                <a:solidFill>
                  <a:srgbClr val="0033CC"/>
                </a:solidFill>
                <a:latin typeface="Lucida Console" panose="020B0609040504020204" pitchFamily="49" charset="0"/>
                <a:ea typeface="新細明體" panose="02020500000000000000" pitchFamily="18" charset="-120"/>
              </a:rPr>
              <a:t>while (grade != -1) {</a:t>
            </a:r>
          </a:p>
          <a:p>
            <a:pPr marL="0" indent="0">
              <a:lnSpc>
                <a:spcPct val="95000"/>
              </a:lnSpc>
              <a:buFont typeface="Wingdings" panose="05000000000000000000" pitchFamily="2" charset="2"/>
              <a:buNone/>
            </a:pPr>
            <a:r>
              <a:rPr lang="en-US" altLang="zh-TW" sz="1800" dirty="0">
                <a:latin typeface="Lucida Console" panose="020B0609040504020204" pitchFamily="49" charset="0"/>
                <a:ea typeface="新細明體" panose="02020500000000000000" pitchFamily="18" charset="-120"/>
              </a:rPr>
              <a:t>  total = total + grade;</a:t>
            </a:r>
          </a:p>
          <a:p>
            <a:pPr marL="0" indent="0">
              <a:lnSpc>
                <a:spcPct val="95000"/>
              </a:lnSpc>
              <a:buFont typeface="Wingdings" panose="05000000000000000000" pitchFamily="2" charset="2"/>
              <a:buNone/>
            </a:pPr>
            <a:r>
              <a:rPr lang="en-US" altLang="zh-TW" sz="1800" dirty="0">
                <a:latin typeface="Lucida Console" panose="020B0609040504020204" pitchFamily="49" charset="0"/>
                <a:ea typeface="新細明體" panose="02020500000000000000" pitchFamily="18" charset="-120"/>
              </a:rPr>
              <a:t>  </a:t>
            </a:r>
            <a:r>
              <a:rPr lang="en-US" altLang="zh-TW" sz="1800" dirty="0" err="1">
                <a:latin typeface="Lucida Console" panose="020B0609040504020204" pitchFamily="49" charset="0"/>
                <a:ea typeface="新細明體" panose="02020500000000000000" pitchFamily="18" charset="-120"/>
              </a:rPr>
              <a:t>cout</a:t>
            </a:r>
            <a:r>
              <a:rPr lang="en-US" altLang="zh-TW" sz="1800" dirty="0">
                <a:latin typeface="Lucida Console" panose="020B0609040504020204" pitchFamily="49" charset="0"/>
                <a:ea typeface="新細明體" panose="02020500000000000000" pitchFamily="18" charset="-120"/>
              </a:rPr>
              <a:t> &lt;&lt; “Enter grade, ”;</a:t>
            </a:r>
          </a:p>
          <a:p>
            <a:pPr marL="0" indent="0">
              <a:lnSpc>
                <a:spcPct val="95000"/>
              </a:lnSpc>
              <a:buFont typeface="Wingdings" panose="05000000000000000000" pitchFamily="2" charset="2"/>
              <a:buNone/>
            </a:pPr>
            <a:r>
              <a:rPr lang="en-US" altLang="zh-TW" sz="1800" dirty="0">
                <a:latin typeface="Lucida Console" panose="020B0609040504020204" pitchFamily="49" charset="0"/>
                <a:ea typeface="新細明體" panose="02020500000000000000" pitchFamily="18" charset="-120"/>
              </a:rPr>
              <a:t>  </a:t>
            </a:r>
            <a:r>
              <a:rPr lang="en-US" altLang="zh-TW" sz="1800" dirty="0" err="1">
                <a:latin typeface="Lucida Console" panose="020B0609040504020204" pitchFamily="49" charset="0"/>
                <a:ea typeface="新細明體" panose="02020500000000000000" pitchFamily="18" charset="-120"/>
              </a:rPr>
              <a:t>cout</a:t>
            </a:r>
            <a:r>
              <a:rPr lang="en-US" altLang="zh-TW" sz="1800" dirty="0">
                <a:latin typeface="Lucida Console" panose="020B0609040504020204" pitchFamily="49" charset="0"/>
                <a:ea typeface="新細明體" panose="02020500000000000000" pitchFamily="18" charset="-120"/>
              </a:rPr>
              <a:t> &lt;&lt; “-1 to end: ”;</a:t>
            </a:r>
          </a:p>
          <a:p>
            <a:pPr marL="0" indent="0">
              <a:lnSpc>
                <a:spcPct val="95000"/>
              </a:lnSpc>
              <a:buFont typeface="Wingdings" panose="05000000000000000000" pitchFamily="2" charset="2"/>
              <a:buNone/>
            </a:pPr>
            <a:r>
              <a:rPr lang="en-US" altLang="zh-TW" sz="1800" dirty="0">
                <a:latin typeface="Lucida Console" panose="020B0609040504020204" pitchFamily="49" charset="0"/>
                <a:ea typeface="新細明體" panose="02020500000000000000" pitchFamily="18" charset="-120"/>
              </a:rPr>
              <a:t>  </a:t>
            </a:r>
            <a:r>
              <a:rPr lang="en-US" altLang="zh-TW" sz="1800" dirty="0" err="1">
                <a:latin typeface="Lucida Console" panose="020B0609040504020204" pitchFamily="49" charset="0"/>
                <a:ea typeface="新細明體" panose="02020500000000000000" pitchFamily="18" charset="-120"/>
              </a:rPr>
              <a:t>cin</a:t>
            </a:r>
            <a:r>
              <a:rPr lang="en-US" altLang="zh-TW" sz="1800" dirty="0">
                <a:latin typeface="Lucida Console" panose="020B0609040504020204" pitchFamily="49" charset="0"/>
                <a:ea typeface="新細明體" panose="02020500000000000000" pitchFamily="18" charset="-120"/>
              </a:rPr>
              <a:t> &gt;&gt; grade;</a:t>
            </a:r>
          </a:p>
          <a:p>
            <a:pPr marL="0" indent="0">
              <a:lnSpc>
                <a:spcPct val="95000"/>
              </a:lnSpc>
              <a:buFont typeface="Wingdings" panose="05000000000000000000" pitchFamily="2" charset="2"/>
              <a:buNone/>
            </a:pPr>
            <a:r>
              <a:rPr lang="en-US" altLang="zh-TW" sz="1800" dirty="0">
                <a:latin typeface="Lucida Console" panose="020B0609040504020204" pitchFamily="49" charset="0"/>
                <a:ea typeface="新細明體" panose="02020500000000000000" pitchFamily="18" charset="-120"/>
              </a:rPr>
              <a:t>}</a:t>
            </a:r>
            <a:endParaRPr lang="en-US" altLang="zh-TW" sz="1800" dirty="0">
              <a:ea typeface="新細明體" panose="02020500000000000000" pitchFamily="18" charset="-120"/>
            </a:endParaRPr>
          </a:p>
          <a:p>
            <a:pPr marL="0" indent="0"/>
            <a:endParaRPr lang="en-US" altLang="zh-TW" sz="800" dirty="0">
              <a:ea typeface="新細明體" panose="02020500000000000000" pitchFamily="18" charset="-120"/>
            </a:endParaRPr>
          </a:p>
          <a:p>
            <a:pPr marL="0" indent="0"/>
            <a:r>
              <a:rPr lang="en-US" altLang="zh-TW" sz="2400" dirty="0">
                <a:latin typeface="Times New Roman" panose="02020603050405020304" pitchFamily="18" charset="0"/>
                <a:ea typeface="新細明體" panose="02020500000000000000" pitchFamily="18" charset="-120"/>
              </a:rPr>
              <a:t>Duplicate input statements !!</a:t>
            </a:r>
          </a:p>
          <a:p>
            <a:pPr marL="0" indent="0"/>
            <a:r>
              <a:rPr lang="en-US" altLang="zh-TW" sz="2400" dirty="0">
                <a:latin typeface="Times New Roman" panose="02020603050405020304" pitchFamily="18" charset="0"/>
                <a:ea typeface="新細明體" panose="02020500000000000000" pitchFamily="18" charset="-120"/>
              </a:rPr>
              <a:t>Initial values are all zero.</a:t>
            </a:r>
          </a:p>
        </p:txBody>
      </p:sp>
      <p:sp>
        <p:nvSpPr>
          <p:cNvPr id="10" name="Rectangle 4">
            <a:extLst>
              <a:ext uri="{FF2B5EF4-FFF2-40B4-BE49-F238E27FC236}">
                <a16:creationId xmlns:a16="http://schemas.microsoft.com/office/drawing/2014/main" id="{DDFAE8C6-9651-6D4B-9DE0-4717E8D9D211}"/>
              </a:ext>
            </a:extLst>
          </p:cNvPr>
          <p:cNvSpPr txBox="1">
            <a:spLocks noChangeArrowheads="1"/>
          </p:cNvSpPr>
          <p:nvPr/>
        </p:nvSpPr>
        <p:spPr>
          <a:xfrm>
            <a:off x="4762500" y="1823898"/>
            <a:ext cx="4229100" cy="4876800"/>
          </a:xfrm>
          <a:prstGeom prst="rect">
            <a:avLst/>
          </a:prstGeom>
        </p:spPr>
        <p:txBody>
          <a:bodyPr/>
          <a:lstStyle/>
          <a:p>
            <a:pPr eaLnBrk="0" hangingPunct="0">
              <a:lnSpc>
                <a:spcPct val="95000"/>
              </a:lnSpc>
              <a:spcBef>
                <a:spcPts val="400"/>
              </a:spcBef>
              <a:buClr>
                <a:schemeClr val="accent1"/>
              </a:buClr>
              <a:buSzPct val="68000"/>
              <a:buFont typeface="Wingdings" pitchFamily="2" charset="2"/>
              <a:buNone/>
              <a:defRPr/>
            </a:pPr>
            <a:r>
              <a:rPr lang="en-US" altLang="zh-TW" dirty="0">
                <a:latin typeface="Lucida Console" pitchFamily="49" charset="0"/>
                <a:ea typeface="新細明體" charset="-120"/>
                <a:cs typeface="+mn-cs"/>
              </a:rPr>
              <a:t>total = 0; grade = 0;</a:t>
            </a:r>
          </a:p>
          <a:p>
            <a:pPr eaLnBrk="0" hangingPunct="0">
              <a:lnSpc>
                <a:spcPct val="95000"/>
              </a:lnSpc>
              <a:spcBef>
                <a:spcPts val="400"/>
              </a:spcBef>
              <a:buClr>
                <a:schemeClr val="accent1"/>
              </a:buClr>
              <a:buSzPct val="68000"/>
              <a:buFont typeface="Wingdings" pitchFamily="2" charset="2"/>
              <a:buNone/>
              <a:defRPr/>
            </a:pPr>
            <a:r>
              <a:rPr lang="en-US" altLang="zh-TW" dirty="0">
                <a:solidFill>
                  <a:srgbClr val="0033CC"/>
                </a:solidFill>
                <a:latin typeface="Lucida Console" pitchFamily="49" charset="0"/>
                <a:ea typeface="新細明體" charset="-120"/>
                <a:cs typeface="+mn-cs"/>
              </a:rPr>
              <a:t>do {</a:t>
            </a:r>
          </a:p>
          <a:p>
            <a:pPr eaLnBrk="0" hangingPunct="0">
              <a:lnSpc>
                <a:spcPct val="95000"/>
              </a:lnSpc>
              <a:spcBef>
                <a:spcPts val="400"/>
              </a:spcBef>
              <a:buClr>
                <a:schemeClr val="accent1"/>
              </a:buClr>
              <a:buSzPct val="68000"/>
              <a:buFont typeface="Wingdings" pitchFamily="2" charset="2"/>
              <a:buNone/>
              <a:defRPr/>
            </a:pPr>
            <a:r>
              <a:rPr lang="en-US" altLang="zh-TW" dirty="0">
                <a:latin typeface="Lucida Console" pitchFamily="49" charset="0"/>
                <a:ea typeface="新細明體" charset="-120"/>
                <a:cs typeface="+mn-cs"/>
              </a:rPr>
              <a:t>  total = total + grade;</a:t>
            </a:r>
          </a:p>
          <a:p>
            <a:pPr eaLnBrk="0" hangingPunct="0">
              <a:lnSpc>
                <a:spcPct val="95000"/>
              </a:lnSpc>
              <a:spcBef>
                <a:spcPts val="400"/>
              </a:spcBef>
              <a:buClr>
                <a:schemeClr val="accent1"/>
              </a:buClr>
              <a:buSzPct val="68000"/>
              <a:buFont typeface="Wingdings" pitchFamily="2" charset="2"/>
              <a:buNone/>
              <a:defRPr/>
            </a:pPr>
            <a:r>
              <a:rPr lang="en-US" altLang="zh-TW" dirty="0">
                <a:latin typeface="Lucida Console" pitchFamily="49" charset="0"/>
                <a:ea typeface="新細明體" charset="-120"/>
                <a:cs typeface="+mn-cs"/>
              </a:rPr>
              <a:t>  </a:t>
            </a:r>
            <a:r>
              <a:rPr lang="en-US" altLang="zh-TW" dirty="0" err="1">
                <a:latin typeface="Lucida Console" pitchFamily="49" charset="0"/>
                <a:ea typeface="新細明體" charset="-120"/>
                <a:cs typeface="+mn-cs"/>
              </a:rPr>
              <a:t>cout</a:t>
            </a:r>
            <a:r>
              <a:rPr lang="en-US" altLang="zh-TW" dirty="0">
                <a:latin typeface="Lucida Console" pitchFamily="49" charset="0"/>
                <a:ea typeface="新細明體" charset="-120"/>
                <a:cs typeface="+mn-cs"/>
              </a:rPr>
              <a:t> &lt;&lt; “Enter grade, ”;</a:t>
            </a:r>
          </a:p>
          <a:p>
            <a:pPr eaLnBrk="0" hangingPunct="0">
              <a:lnSpc>
                <a:spcPct val="95000"/>
              </a:lnSpc>
              <a:spcBef>
                <a:spcPts val="400"/>
              </a:spcBef>
              <a:buClr>
                <a:schemeClr val="accent1"/>
              </a:buClr>
              <a:buSzPct val="68000"/>
              <a:buFont typeface="Wingdings" pitchFamily="2" charset="2"/>
              <a:buNone/>
              <a:defRPr/>
            </a:pPr>
            <a:r>
              <a:rPr lang="en-US" altLang="zh-TW" dirty="0">
                <a:latin typeface="Lucida Console" pitchFamily="49" charset="0"/>
                <a:ea typeface="新細明體" charset="-120"/>
                <a:cs typeface="+mn-cs"/>
              </a:rPr>
              <a:t>  </a:t>
            </a:r>
            <a:r>
              <a:rPr lang="en-US" altLang="zh-TW" dirty="0" err="1">
                <a:latin typeface="Lucida Console" pitchFamily="49" charset="0"/>
                <a:ea typeface="新細明體" charset="-120"/>
                <a:cs typeface="+mn-cs"/>
              </a:rPr>
              <a:t>cout</a:t>
            </a:r>
            <a:r>
              <a:rPr lang="en-US" altLang="zh-TW" dirty="0">
                <a:latin typeface="Lucida Console" pitchFamily="49" charset="0"/>
                <a:ea typeface="新細明體" charset="-120"/>
                <a:cs typeface="+mn-cs"/>
              </a:rPr>
              <a:t> &lt;&lt; “-1 to end: ”;</a:t>
            </a:r>
          </a:p>
          <a:p>
            <a:pPr eaLnBrk="0" hangingPunct="0">
              <a:lnSpc>
                <a:spcPct val="95000"/>
              </a:lnSpc>
              <a:spcBef>
                <a:spcPts val="400"/>
              </a:spcBef>
              <a:buClr>
                <a:schemeClr val="accent1"/>
              </a:buClr>
              <a:buSzPct val="68000"/>
              <a:buFont typeface="Wingdings" pitchFamily="2" charset="2"/>
              <a:buNone/>
              <a:defRPr/>
            </a:pPr>
            <a:r>
              <a:rPr lang="en-US" altLang="zh-TW" dirty="0">
                <a:latin typeface="Lucida Console" pitchFamily="49" charset="0"/>
                <a:ea typeface="新細明體" charset="-120"/>
                <a:cs typeface="+mn-cs"/>
              </a:rPr>
              <a:t>  </a:t>
            </a:r>
            <a:r>
              <a:rPr lang="en-US" altLang="zh-TW" dirty="0" err="1">
                <a:latin typeface="Lucida Console" pitchFamily="49" charset="0"/>
                <a:ea typeface="新細明體" charset="-120"/>
                <a:cs typeface="+mn-cs"/>
              </a:rPr>
              <a:t>cin</a:t>
            </a:r>
            <a:r>
              <a:rPr lang="en-US" altLang="zh-TW" dirty="0">
                <a:latin typeface="Lucida Console" pitchFamily="49" charset="0"/>
                <a:ea typeface="新細明體" charset="-120"/>
                <a:cs typeface="+mn-cs"/>
              </a:rPr>
              <a:t> &gt;&gt; grade;</a:t>
            </a:r>
          </a:p>
          <a:p>
            <a:pPr eaLnBrk="0" hangingPunct="0">
              <a:lnSpc>
                <a:spcPct val="95000"/>
              </a:lnSpc>
              <a:spcBef>
                <a:spcPts val="400"/>
              </a:spcBef>
              <a:buClr>
                <a:schemeClr val="accent1"/>
              </a:buClr>
              <a:buSzPct val="68000"/>
              <a:buFont typeface="Wingdings" pitchFamily="2" charset="2"/>
              <a:buNone/>
              <a:defRPr/>
            </a:pPr>
            <a:r>
              <a:rPr lang="en-US" altLang="zh-TW" dirty="0">
                <a:solidFill>
                  <a:srgbClr val="0033CC"/>
                </a:solidFill>
                <a:latin typeface="Lucida Console" pitchFamily="49" charset="0"/>
                <a:ea typeface="新細明體" charset="-120"/>
                <a:cs typeface="+mn-cs"/>
              </a:rPr>
              <a:t>} While (grade != -1);</a:t>
            </a:r>
          </a:p>
          <a:p>
            <a:pPr eaLnBrk="0" hangingPunct="0">
              <a:spcBef>
                <a:spcPts val="400"/>
              </a:spcBef>
              <a:buClr>
                <a:schemeClr val="accent1"/>
              </a:buClr>
              <a:buSzPct val="68000"/>
              <a:buFont typeface="Wingdings 3" pitchFamily="18" charset="2"/>
              <a:buChar char=""/>
              <a:defRPr/>
            </a:pPr>
            <a:endParaRPr lang="en-US" altLang="zh-TW" sz="1400" dirty="0">
              <a:solidFill>
                <a:srgbClr val="FF0000"/>
              </a:solidFill>
              <a:latin typeface="+mn-lt"/>
              <a:ea typeface="新細明體" charset="-120"/>
              <a:cs typeface="+mn-cs"/>
            </a:endParaRPr>
          </a:p>
          <a:p>
            <a:pPr eaLnBrk="0" hangingPunct="0">
              <a:spcBef>
                <a:spcPts val="400"/>
              </a:spcBef>
              <a:buClr>
                <a:schemeClr val="accent1"/>
              </a:buClr>
              <a:buSzPct val="68000"/>
              <a:buFont typeface="Wingdings 3" pitchFamily="18" charset="2"/>
              <a:buChar char=""/>
              <a:defRPr/>
            </a:pPr>
            <a:endParaRPr lang="en-US" altLang="zh-TW" sz="1400" dirty="0">
              <a:latin typeface="+mn-lt"/>
              <a:ea typeface="新細明體" charset="-120"/>
              <a:cs typeface="+mn-cs"/>
            </a:endParaRPr>
          </a:p>
          <a:p>
            <a:pPr eaLnBrk="0" hangingPunct="0">
              <a:spcBef>
                <a:spcPts val="400"/>
              </a:spcBef>
              <a:buClr>
                <a:schemeClr val="accent1"/>
              </a:buClr>
              <a:buSzPct val="68000"/>
              <a:buFont typeface="Wingdings 3" pitchFamily="18" charset="2"/>
              <a:buChar char=""/>
              <a:defRPr/>
            </a:pPr>
            <a:endParaRPr lang="en-US" altLang="zh-TW" dirty="0">
              <a:latin typeface="+mn-lt"/>
              <a:ea typeface="新細明體" charset="-120"/>
              <a:cs typeface="+mn-cs"/>
            </a:endParaRPr>
          </a:p>
          <a:p>
            <a:pPr eaLnBrk="0" hangingPunct="0">
              <a:spcBef>
                <a:spcPts val="400"/>
              </a:spcBef>
              <a:buClr>
                <a:schemeClr val="accent1"/>
              </a:buClr>
              <a:buSzPct val="68000"/>
              <a:buFont typeface="Wingdings 3" pitchFamily="18" charset="2"/>
              <a:buChar char=""/>
              <a:defRPr/>
            </a:pPr>
            <a:endParaRPr lang="en-US" altLang="zh-TW" sz="1200" dirty="0">
              <a:latin typeface="+mn-lt"/>
              <a:ea typeface="新細明體" charset="-120"/>
              <a:cs typeface="+mn-cs"/>
            </a:endParaRPr>
          </a:p>
          <a:p>
            <a:pPr eaLnBrk="0" hangingPunct="0">
              <a:spcBef>
                <a:spcPts val="400"/>
              </a:spcBef>
              <a:buClr>
                <a:schemeClr val="accent1"/>
              </a:buClr>
              <a:buSzPct val="68000"/>
              <a:buFont typeface="Wingdings 3" pitchFamily="18" charset="2"/>
              <a:buChar char=""/>
              <a:defRPr/>
            </a:pPr>
            <a:r>
              <a:rPr lang="en-US" altLang="zh-TW" sz="2400" dirty="0">
                <a:latin typeface="Times New Roman" pitchFamily="18" charset="0"/>
                <a:ea typeface="新細明體" charset="-120"/>
                <a:cs typeface="Times New Roman" pitchFamily="18" charset="0"/>
              </a:rPr>
              <a:t>No duplicate input statements !!</a:t>
            </a:r>
          </a:p>
          <a:p>
            <a:pPr eaLnBrk="0" hangingPunct="0">
              <a:spcBef>
                <a:spcPts val="400"/>
              </a:spcBef>
              <a:buClr>
                <a:schemeClr val="accent1"/>
              </a:buClr>
              <a:buSzPct val="68000"/>
              <a:buFont typeface="Wingdings 3" pitchFamily="18" charset="2"/>
              <a:buChar char=""/>
              <a:defRPr/>
            </a:pPr>
            <a:r>
              <a:rPr lang="en-US" altLang="zh-TW" sz="2400" dirty="0">
                <a:latin typeface="Times New Roman" pitchFamily="18" charset="0"/>
                <a:ea typeface="新細明體" charset="-120"/>
                <a:cs typeface="Times New Roman" pitchFamily="18" charset="0"/>
              </a:rPr>
              <a:t>Initial counter starts from -1.</a:t>
            </a:r>
          </a:p>
        </p:txBody>
      </p:sp>
      <p:sp>
        <p:nvSpPr>
          <p:cNvPr id="11" name="AutoShape 10">
            <a:extLst>
              <a:ext uri="{FF2B5EF4-FFF2-40B4-BE49-F238E27FC236}">
                <a16:creationId xmlns:a16="http://schemas.microsoft.com/office/drawing/2014/main" id="{6E192743-06F8-374D-82C9-1B17E5159FEB}"/>
              </a:ext>
            </a:extLst>
          </p:cNvPr>
          <p:cNvSpPr>
            <a:spLocks/>
          </p:cNvSpPr>
          <p:nvPr/>
        </p:nvSpPr>
        <p:spPr bwMode="auto">
          <a:xfrm>
            <a:off x="457200" y="2242544"/>
            <a:ext cx="152400" cy="827088"/>
          </a:xfrm>
          <a:prstGeom prst="leftBracket">
            <a:avLst>
              <a:gd name="adj" fmla="val 54095"/>
            </a:avLst>
          </a:prstGeom>
          <a:noFill/>
          <a:ln w="254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nchor="ct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zh-TW" altLang="en-US"/>
          </a:p>
        </p:txBody>
      </p:sp>
      <p:sp>
        <p:nvSpPr>
          <p:cNvPr id="12" name="AutoShape 12">
            <a:extLst>
              <a:ext uri="{FF2B5EF4-FFF2-40B4-BE49-F238E27FC236}">
                <a16:creationId xmlns:a16="http://schemas.microsoft.com/office/drawing/2014/main" id="{8A931FED-447C-6443-9B6A-1678E189DC31}"/>
              </a:ext>
            </a:extLst>
          </p:cNvPr>
          <p:cNvSpPr>
            <a:spLocks/>
          </p:cNvSpPr>
          <p:nvPr/>
        </p:nvSpPr>
        <p:spPr bwMode="auto">
          <a:xfrm flipH="1">
            <a:off x="8439150" y="2553775"/>
            <a:ext cx="152400" cy="828675"/>
          </a:xfrm>
          <a:prstGeom prst="leftBracket">
            <a:avLst>
              <a:gd name="adj" fmla="val 54199"/>
            </a:avLst>
          </a:prstGeom>
          <a:noFill/>
          <a:ln w="254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nchor="ct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zh-TW" altLang="en-US"/>
          </a:p>
        </p:txBody>
      </p:sp>
      <p:sp>
        <p:nvSpPr>
          <p:cNvPr id="13" name="AutoShape 10">
            <a:extLst>
              <a:ext uri="{FF2B5EF4-FFF2-40B4-BE49-F238E27FC236}">
                <a16:creationId xmlns:a16="http://schemas.microsoft.com/office/drawing/2014/main" id="{D544EDC3-62A7-F549-894D-D48A205B5D4F}"/>
              </a:ext>
            </a:extLst>
          </p:cNvPr>
          <p:cNvSpPr>
            <a:spLocks/>
          </p:cNvSpPr>
          <p:nvPr/>
        </p:nvSpPr>
        <p:spPr bwMode="auto">
          <a:xfrm>
            <a:off x="457200" y="3847960"/>
            <a:ext cx="152400" cy="828675"/>
          </a:xfrm>
          <a:prstGeom prst="leftBracket">
            <a:avLst>
              <a:gd name="adj" fmla="val 54199"/>
            </a:avLst>
          </a:prstGeom>
          <a:noFill/>
          <a:ln w="254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nchor="ct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zh-TW" altLang="en-US"/>
          </a:p>
        </p:txBody>
      </p:sp>
    </p:spTree>
    <p:extLst>
      <p:ext uri="{BB962C8B-B14F-4D97-AF65-F5344CB8AC3E}">
        <p14:creationId xmlns:p14="http://schemas.microsoft.com/office/powerpoint/2010/main" val="15713335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654365A-04CE-0741-B339-39B99999AFC3}"/>
              </a:ext>
            </a:extLst>
          </p:cNvPr>
          <p:cNvSpPr>
            <a:spLocks noGrp="1"/>
          </p:cNvSpPr>
          <p:nvPr>
            <p:ph type="sldNum" sz="quarter" idx="12"/>
          </p:nvPr>
        </p:nvSpPr>
        <p:spPr/>
        <p:txBody>
          <a:bodyPr/>
          <a:lstStyle/>
          <a:p>
            <a:fld id="{4E77BC79-9480-1042-96E1-82B94DA0811E}" type="slidenum">
              <a:rPr lang="en-US" smtClean="0"/>
              <a:t>25</a:t>
            </a:fld>
            <a:endParaRPr lang="en-US"/>
          </a:p>
        </p:txBody>
      </p:sp>
      <p:sp>
        <p:nvSpPr>
          <p:cNvPr id="3" name="Title 2">
            <a:extLst>
              <a:ext uri="{FF2B5EF4-FFF2-40B4-BE49-F238E27FC236}">
                <a16:creationId xmlns:a16="http://schemas.microsoft.com/office/drawing/2014/main" id="{F6871FCF-FA1E-4B49-BFE5-D1DBED3EE70A}"/>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BB607C70-A628-E241-9D20-143169E77A7D}"/>
              </a:ext>
            </a:extLst>
          </p:cNvPr>
          <p:cNvSpPr>
            <a:spLocks noGrp="1"/>
          </p:cNvSpPr>
          <p:nvPr>
            <p:ph idx="1"/>
          </p:nvPr>
        </p:nvSpPr>
        <p:spPr/>
        <p:txBody>
          <a:bodyPr/>
          <a:lstStyle/>
          <a:p>
            <a:r>
              <a:rPr lang="en-US" dirty="0"/>
              <a:t>while loop statement</a:t>
            </a:r>
          </a:p>
          <a:p>
            <a:r>
              <a:rPr lang="en-US" dirty="0"/>
              <a:t>do...while loop statement</a:t>
            </a:r>
          </a:p>
          <a:p>
            <a:r>
              <a:rPr lang="en-US" dirty="0"/>
              <a:t>for loop statement</a:t>
            </a:r>
          </a:p>
        </p:txBody>
      </p:sp>
    </p:spTree>
    <p:extLst>
      <p:ext uri="{BB962C8B-B14F-4D97-AF65-F5344CB8AC3E}">
        <p14:creationId xmlns:p14="http://schemas.microsoft.com/office/powerpoint/2010/main" val="10634023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75DAF99-71C1-A342-9BB1-68CF0E2DB2B0}"/>
              </a:ext>
            </a:extLst>
          </p:cNvPr>
          <p:cNvSpPr>
            <a:spLocks noGrp="1"/>
          </p:cNvSpPr>
          <p:nvPr>
            <p:ph type="sldNum" sz="quarter" idx="12"/>
          </p:nvPr>
        </p:nvSpPr>
        <p:spPr/>
        <p:txBody>
          <a:bodyPr/>
          <a:lstStyle/>
          <a:p>
            <a:fld id="{4E77BC79-9480-1042-96E1-82B94DA0811E}" type="slidenum">
              <a:rPr lang="en-US" smtClean="0"/>
              <a:t>26</a:t>
            </a:fld>
            <a:endParaRPr lang="en-US"/>
          </a:p>
        </p:txBody>
      </p:sp>
      <p:sp>
        <p:nvSpPr>
          <p:cNvPr id="3" name="Title 2">
            <a:extLst>
              <a:ext uri="{FF2B5EF4-FFF2-40B4-BE49-F238E27FC236}">
                <a16:creationId xmlns:a16="http://schemas.microsoft.com/office/drawing/2014/main" id="{2A24330E-E1F3-C141-B841-076A6D7446D9}"/>
              </a:ext>
            </a:extLst>
          </p:cNvPr>
          <p:cNvSpPr>
            <a:spLocks noGrp="1"/>
          </p:cNvSpPr>
          <p:nvPr>
            <p:ph type="title"/>
          </p:nvPr>
        </p:nvSpPr>
        <p:spPr/>
        <p:txBody>
          <a:bodyPr/>
          <a:lstStyle/>
          <a:p>
            <a:r>
              <a:rPr lang="en-US" dirty="0"/>
              <a:t>LAB: Iteration</a:t>
            </a:r>
          </a:p>
        </p:txBody>
      </p:sp>
      <p:sp>
        <p:nvSpPr>
          <p:cNvPr id="4" name="Content Placeholder 3">
            <a:extLst>
              <a:ext uri="{FF2B5EF4-FFF2-40B4-BE49-F238E27FC236}">
                <a16:creationId xmlns:a16="http://schemas.microsoft.com/office/drawing/2014/main" id="{4411EA0B-4843-6F4B-9EE9-9C72D29E84D4}"/>
              </a:ext>
            </a:extLst>
          </p:cNvPr>
          <p:cNvSpPr>
            <a:spLocks noGrp="1"/>
          </p:cNvSpPr>
          <p:nvPr>
            <p:ph idx="1"/>
          </p:nvPr>
        </p:nvSpPr>
        <p:spPr/>
        <p:txBody>
          <a:bodyPr>
            <a:normAutofit lnSpcReduction="10000"/>
          </a:bodyPr>
          <a:lstStyle/>
          <a:p>
            <a:r>
              <a:rPr lang="en-US" dirty="0"/>
              <a:t>Work as a group to write a program that</a:t>
            </a:r>
          </a:p>
          <a:p>
            <a:pPr lvl="1"/>
            <a:r>
              <a:rPr lang="en-US" dirty="0"/>
              <a:t>Asks user to give an input size N followed by N integer numbers</a:t>
            </a:r>
          </a:p>
          <a:p>
            <a:pPr lvl="1"/>
            <a:r>
              <a:rPr lang="en-US" dirty="0"/>
              <a:t>Performs iterations to find the </a:t>
            </a:r>
            <a:r>
              <a:rPr lang="en-US" i="1" dirty="0"/>
              <a:t>maximum</a:t>
            </a:r>
            <a:r>
              <a:rPr lang="en-US" dirty="0"/>
              <a:t> and the </a:t>
            </a:r>
            <a:r>
              <a:rPr lang="en-US" i="1" dirty="0"/>
              <a:t>minimum</a:t>
            </a:r>
            <a:r>
              <a:rPr lang="en-US" dirty="0"/>
              <a:t> number of these N integers </a:t>
            </a:r>
          </a:p>
          <a:p>
            <a:pPr lvl="2"/>
            <a:r>
              <a:rPr lang="en-US" dirty="0"/>
              <a:t>Version 1: for-loop</a:t>
            </a:r>
          </a:p>
          <a:p>
            <a:pPr lvl="2"/>
            <a:r>
              <a:rPr lang="en-US" dirty="0"/>
              <a:t>Version 2: while-loop</a:t>
            </a:r>
          </a:p>
          <a:p>
            <a:r>
              <a:rPr lang="en-US" dirty="0">
                <a:solidFill>
                  <a:srgbClr val="FF0000"/>
                </a:solidFill>
              </a:rPr>
              <a:t>Decide one person to present your solution</a:t>
            </a:r>
          </a:p>
          <a:p>
            <a:r>
              <a:rPr lang="en-US" dirty="0"/>
              <a:t>Check in your attendance here (mark ‘Y’): </a:t>
            </a:r>
            <a:r>
              <a:rPr lang="en-US" dirty="0">
                <a:hlinkClick r:id="rId2"/>
              </a:rPr>
              <a:t>https://docs.google.com/spreadsheets/d/1-UcFXgP9A3SDcwU_f5XxV68YFjVbHQeYIMI3m8mGtkI/edit#gid=0</a:t>
            </a:r>
            <a:endParaRPr lang="en-US" dirty="0"/>
          </a:p>
          <a:p>
            <a:endParaRPr lang="en-US" dirty="0"/>
          </a:p>
        </p:txBody>
      </p:sp>
    </p:spTree>
    <p:extLst>
      <p:ext uri="{BB962C8B-B14F-4D97-AF65-F5344CB8AC3E}">
        <p14:creationId xmlns:p14="http://schemas.microsoft.com/office/powerpoint/2010/main" val="27637108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BA873B7-826E-6645-BBCA-476317AF7C8E}"/>
              </a:ext>
            </a:extLst>
          </p:cNvPr>
          <p:cNvSpPr>
            <a:spLocks noGrp="1"/>
          </p:cNvSpPr>
          <p:nvPr>
            <p:ph type="sldNum" sz="quarter" idx="12"/>
          </p:nvPr>
        </p:nvSpPr>
        <p:spPr/>
        <p:txBody>
          <a:bodyPr/>
          <a:lstStyle/>
          <a:p>
            <a:fld id="{4E77BC79-9480-1042-96E1-82B94DA0811E}" type="slidenum">
              <a:rPr lang="en-US" smtClean="0"/>
              <a:t>3</a:t>
            </a:fld>
            <a:endParaRPr lang="en-US"/>
          </a:p>
        </p:txBody>
      </p:sp>
      <p:sp>
        <p:nvSpPr>
          <p:cNvPr id="3" name="Title 2">
            <a:extLst>
              <a:ext uri="{FF2B5EF4-FFF2-40B4-BE49-F238E27FC236}">
                <a16:creationId xmlns:a16="http://schemas.microsoft.com/office/drawing/2014/main" id="{D0AF1007-4975-4142-B661-5312FAC088B7}"/>
              </a:ext>
            </a:extLst>
          </p:cNvPr>
          <p:cNvSpPr>
            <a:spLocks noGrp="1"/>
          </p:cNvSpPr>
          <p:nvPr>
            <p:ph type="title"/>
          </p:nvPr>
        </p:nvSpPr>
        <p:spPr/>
        <p:txBody>
          <a:bodyPr/>
          <a:lstStyle/>
          <a:p>
            <a:r>
              <a:rPr lang="en-US" dirty="0"/>
              <a:t>Counter-based Control Flow</a:t>
            </a:r>
          </a:p>
        </p:txBody>
      </p:sp>
      <p:sp>
        <p:nvSpPr>
          <p:cNvPr id="4" name="Content Placeholder 3">
            <a:extLst>
              <a:ext uri="{FF2B5EF4-FFF2-40B4-BE49-F238E27FC236}">
                <a16:creationId xmlns:a16="http://schemas.microsoft.com/office/drawing/2014/main" id="{DD30F436-CD18-7248-BD6B-DD48FC69638F}"/>
              </a:ext>
            </a:extLst>
          </p:cNvPr>
          <p:cNvSpPr>
            <a:spLocks noGrp="1"/>
          </p:cNvSpPr>
          <p:nvPr>
            <p:ph idx="1"/>
          </p:nvPr>
        </p:nvSpPr>
        <p:spPr/>
        <p:txBody>
          <a:bodyPr>
            <a:normAutofit/>
          </a:bodyPr>
          <a:lstStyle/>
          <a:p>
            <a:r>
              <a:rPr lang="en-US" altLang="zh-TW" dirty="0">
                <a:solidFill>
                  <a:srgbClr val="000000"/>
                </a:solidFill>
                <a:latin typeface="Times New Roman" panose="02020603050405020304" pitchFamily="18" charset="0"/>
              </a:rPr>
              <a:t>Counter-controlled repetition requires</a:t>
            </a:r>
          </a:p>
          <a:p>
            <a:pPr lvl="1"/>
            <a:r>
              <a:rPr lang="en-US" altLang="zh-TW" dirty="0">
                <a:solidFill>
                  <a:srgbClr val="000000"/>
                </a:solidFill>
                <a:latin typeface="Times New Roman" panose="02020603050405020304" pitchFamily="18" charset="0"/>
              </a:rPr>
              <a:t>the </a:t>
            </a:r>
            <a:r>
              <a:rPr lang="en-US" altLang="zh-TW" dirty="0">
                <a:solidFill>
                  <a:srgbClr val="0000FF"/>
                </a:solidFill>
                <a:latin typeface="Times New Roman" panose="02020603050405020304" pitchFamily="18" charset="0"/>
              </a:rPr>
              <a:t>name of a control variable</a:t>
            </a:r>
            <a:r>
              <a:rPr lang="en-US" altLang="zh-TW" dirty="0">
                <a:solidFill>
                  <a:srgbClr val="000000"/>
                </a:solidFill>
                <a:latin typeface="Times New Roman" panose="02020603050405020304" pitchFamily="18" charset="0"/>
              </a:rPr>
              <a:t> (or loop counter)</a:t>
            </a:r>
          </a:p>
          <a:p>
            <a:pPr lvl="1"/>
            <a:r>
              <a:rPr lang="en-US" altLang="zh-TW" dirty="0">
                <a:solidFill>
                  <a:srgbClr val="000000"/>
                </a:solidFill>
                <a:latin typeface="Times New Roman" panose="02020603050405020304" pitchFamily="18" charset="0"/>
              </a:rPr>
              <a:t>the </a:t>
            </a:r>
            <a:r>
              <a:rPr lang="en-US" altLang="zh-TW" dirty="0">
                <a:solidFill>
                  <a:srgbClr val="0000FF"/>
                </a:solidFill>
                <a:latin typeface="Times New Roman" panose="02020603050405020304" pitchFamily="18" charset="0"/>
              </a:rPr>
              <a:t>initial value</a:t>
            </a:r>
            <a:r>
              <a:rPr lang="en-US" altLang="zh-TW" dirty="0">
                <a:solidFill>
                  <a:srgbClr val="000000"/>
                </a:solidFill>
                <a:latin typeface="Times New Roman" panose="02020603050405020304" pitchFamily="18" charset="0"/>
              </a:rPr>
              <a:t> of the control variable</a:t>
            </a:r>
          </a:p>
          <a:p>
            <a:pPr lvl="1"/>
            <a:r>
              <a:rPr lang="en-US" altLang="zh-TW" dirty="0">
                <a:solidFill>
                  <a:srgbClr val="000000"/>
                </a:solidFill>
                <a:latin typeface="Times New Roman" panose="02020603050405020304" pitchFamily="18" charset="0"/>
              </a:rPr>
              <a:t>the </a:t>
            </a:r>
            <a:r>
              <a:rPr lang="en-US" altLang="zh-TW" dirty="0">
                <a:solidFill>
                  <a:srgbClr val="0000FF"/>
                </a:solidFill>
                <a:latin typeface="Times New Roman" panose="02020603050405020304" pitchFamily="18" charset="0"/>
              </a:rPr>
              <a:t>loop-continuation condition</a:t>
            </a:r>
            <a:r>
              <a:rPr lang="en-US" altLang="zh-TW" dirty="0">
                <a:solidFill>
                  <a:srgbClr val="000000"/>
                </a:solidFill>
                <a:latin typeface="Times New Roman" panose="02020603050405020304" pitchFamily="18" charset="0"/>
              </a:rPr>
              <a:t> that tests for the </a:t>
            </a:r>
            <a:r>
              <a:rPr lang="en-US" altLang="zh-TW" dirty="0">
                <a:solidFill>
                  <a:srgbClr val="0000FF"/>
                </a:solidFill>
                <a:latin typeface="Times New Roman" panose="02020603050405020304" pitchFamily="18" charset="0"/>
              </a:rPr>
              <a:t>final value</a:t>
            </a:r>
            <a:r>
              <a:rPr lang="en-US" altLang="zh-TW" dirty="0">
                <a:solidFill>
                  <a:srgbClr val="000000"/>
                </a:solidFill>
                <a:latin typeface="Times New Roman" panose="02020603050405020304" pitchFamily="18" charset="0"/>
              </a:rPr>
              <a:t> of the control variable (i.e., whether looping should continue)</a:t>
            </a:r>
          </a:p>
          <a:p>
            <a:pPr lvl="1"/>
            <a:r>
              <a:rPr lang="en-US" altLang="zh-TW" dirty="0">
                <a:solidFill>
                  <a:srgbClr val="000000"/>
                </a:solidFill>
                <a:latin typeface="Times New Roman" panose="02020603050405020304" pitchFamily="18" charset="0"/>
              </a:rPr>
              <a:t>the </a:t>
            </a:r>
            <a:r>
              <a:rPr lang="en-US" altLang="zh-TW" dirty="0">
                <a:solidFill>
                  <a:srgbClr val="0000FF"/>
                </a:solidFill>
                <a:latin typeface="Times New Roman" panose="02020603050405020304" pitchFamily="18" charset="0"/>
              </a:rPr>
              <a:t>increment</a:t>
            </a:r>
            <a:r>
              <a:rPr lang="en-US" altLang="zh-TW" dirty="0">
                <a:solidFill>
                  <a:srgbClr val="000000"/>
                </a:solidFill>
                <a:latin typeface="Times New Roman" panose="02020603050405020304" pitchFamily="18" charset="0"/>
              </a:rPr>
              <a:t> (or </a:t>
            </a:r>
            <a:r>
              <a:rPr lang="en-US" altLang="zh-TW" dirty="0">
                <a:solidFill>
                  <a:srgbClr val="0000FF"/>
                </a:solidFill>
                <a:latin typeface="Times New Roman" panose="02020603050405020304" pitchFamily="18" charset="0"/>
              </a:rPr>
              <a:t>decrement</a:t>
            </a:r>
            <a:r>
              <a:rPr lang="en-US" altLang="zh-TW" dirty="0">
                <a:solidFill>
                  <a:srgbClr val="000000"/>
                </a:solidFill>
                <a:latin typeface="Times New Roman" panose="02020603050405020304" pitchFamily="18" charset="0"/>
              </a:rPr>
              <a:t>) by which the control variable is modified each time through the loop.</a:t>
            </a:r>
          </a:p>
        </p:txBody>
      </p:sp>
    </p:spTree>
    <p:extLst>
      <p:ext uri="{BB962C8B-B14F-4D97-AF65-F5344CB8AC3E}">
        <p14:creationId xmlns:p14="http://schemas.microsoft.com/office/powerpoint/2010/main" val="37556908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FC26C07-44B0-E147-AF2D-A8CDE4595455}"/>
              </a:ext>
            </a:extLst>
          </p:cNvPr>
          <p:cNvSpPr>
            <a:spLocks noGrp="1"/>
          </p:cNvSpPr>
          <p:nvPr>
            <p:ph type="sldNum" sz="quarter" idx="12"/>
          </p:nvPr>
        </p:nvSpPr>
        <p:spPr/>
        <p:txBody>
          <a:bodyPr/>
          <a:lstStyle/>
          <a:p>
            <a:fld id="{4E77BC79-9480-1042-96E1-82B94DA0811E}" type="slidenum">
              <a:rPr lang="en-US" smtClean="0"/>
              <a:t>4</a:t>
            </a:fld>
            <a:endParaRPr lang="en-US"/>
          </a:p>
        </p:txBody>
      </p:sp>
      <p:sp>
        <p:nvSpPr>
          <p:cNvPr id="3" name="Title 2">
            <a:extLst>
              <a:ext uri="{FF2B5EF4-FFF2-40B4-BE49-F238E27FC236}">
                <a16:creationId xmlns:a16="http://schemas.microsoft.com/office/drawing/2014/main" id="{A274412C-A15B-E14F-BADE-AB0246E66291}"/>
              </a:ext>
            </a:extLst>
          </p:cNvPr>
          <p:cNvSpPr>
            <a:spLocks noGrp="1"/>
          </p:cNvSpPr>
          <p:nvPr>
            <p:ph type="title"/>
          </p:nvPr>
        </p:nvSpPr>
        <p:spPr/>
        <p:txBody>
          <a:bodyPr/>
          <a:lstStyle/>
          <a:p>
            <a:r>
              <a:rPr lang="en-US" dirty="0"/>
              <a:t>Revisit the Counter-based While Loop </a:t>
            </a:r>
          </a:p>
        </p:txBody>
      </p:sp>
      <p:pic>
        <p:nvPicPr>
          <p:cNvPr id="5" name="Picture 1" descr="cpphtp7LOV_04slides_Page_03.png">
            <a:extLst>
              <a:ext uri="{FF2B5EF4-FFF2-40B4-BE49-F238E27FC236}">
                <a16:creationId xmlns:a16="http://schemas.microsoft.com/office/drawing/2014/main" id="{E097E188-8D61-6D4C-A7E5-9801143754FA}"/>
              </a:ext>
            </a:extLst>
          </p:cNvPr>
          <p:cNvPicPr>
            <a:picLocks noGrp="1" noChangeAspect="1"/>
          </p:cNvPicPr>
          <p:nvPr isPhoto="1"/>
        </p:nvPicPr>
        <p:blipFill rotWithShape="1">
          <a:blip r:embed="rId3">
            <a:extLst>
              <a:ext uri="{28A0092B-C50C-407E-A947-70E740481C1C}">
                <a14:useLocalDpi xmlns:a14="http://schemas.microsoft.com/office/drawing/2010/main" val="0"/>
              </a:ext>
            </a:extLst>
          </a:blip>
          <a:srcRect r="19684" b="25608"/>
          <a:stretch/>
        </p:blipFill>
        <p:spPr bwMode="auto">
          <a:xfrm>
            <a:off x="323528" y="1052736"/>
            <a:ext cx="8171208" cy="45960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30F4EEB8-B7AF-E042-8C7B-0E73B5865A03}"/>
              </a:ext>
            </a:extLst>
          </p:cNvPr>
          <p:cNvSpPr/>
          <p:nvPr/>
        </p:nvSpPr>
        <p:spPr>
          <a:xfrm>
            <a:off x="1273323" y="1563880"/>
            <a:ext cx="2580830" cy="230737"/>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2267670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BA873B7-826E-6645-BBCA-476317AF7C8E}"/>
              </a:ext>
            </a:extLst>
          </p:cNvPr>
          <p:cNvSpPr>
            <a:spLocks noGrp="1"/>
          </p:cNvSpPr>
          <p:nvPr>
            <p:ph type="sldNum" sz="quarter" idx="12"/>
          </p:nvPr>
        </p:nvSpPr>
        <p:spPr/>
        <p:txBody>
          <a:bodyPr/>
          <a:lstStyle/>
          <a:p>
            <a:fld id="{4E77BC79-9480-1042-96E1-82B94DA0811E}" type="slidenum">
              <a:rPr lang="en-US" smtClean="0"/>
              <a:t>5</a:t>
            </a:fld>
            <a:endParaRPr lang="en-US"/>
          </a:p>
        </p:txBody>
      </p:sp>
      <p:sp>
        <p:nvSpPr>
          <p:cNvPr id="3" name="Title 2">
            <a:extLst>
              <a:ext uri="{FF2B5EF4-FFF2-40B4-BE49-F238E27FC236}">
                <a16:creationId xmlns:a16="http://schemas.microsoft.com/office/drawing/2014/main" id="{D0AF1007-4975-4142-B661-5312FAC088B7}"/>
              </a:ext>
            </a:extLst>
          </p:cNvPr>
          <p:cNvSpPr>
            <a:spLocks noGrp="1"/>
          </p:cNvSpPr>
          <p:nvPr>
            <p:ph type="title"/>
          </p:nvPr>
        </p:nvSpPr>
        <p:spPr/>
        <p:txBody>
          <a:bodyPr/>
          <a:lstStyle/>
          <a:p>
            <a:r>
              <a:rPr lang="en-US" dirty="0"/>
              <a:t>for Repetition Statement</a:t>
            </a:r>
          </a:p>
        </p:txBody>
      </p:sp>
      <p:sp>
        <p:nvSpPr>
          <p:cNvPr id="4" name="Content Placeholder 3">
            <a:extLst>
              <a:ext uri="{FF2B5EF4-FFF2-40B4-BE49-F238E27FC236}">
                <a16:creationId xmlns:a16="http://schemas.microsoft.com/office/drawing/2014/main" id="{DD30F436-CD18-7248-BD6B-DD48FC69638F}"/>
              </a:ext>
            </a:extLst>
          </p:cNvPr>
          <p:cNvSpPr>
            <a:spLocks noGrp="1"/>
          </p:cNvSpPr>
          <p:nvPr>
            <p:ph idx="1"/>
          </p:nvPr>
        </p:nvSpPr>
        <p:spPr/>
        <p:txBody>
          <a:bodyPr>
            <a:normAutofit fontScale="92500" lnSpcReduction="10000"/>
          </a:bodyPr>
          <a:lstStyle/>
          <a:p>
            <a:r>
              <a:rPr lang="en-US" altLang="zh-TW" sz="2800" b="0" dirty="0">
                <a:solidFill>
                  <a:srgbClr val="000000"/>
                </a:solidFill>
                <a:latin typeface="Times New Roman" panose="02020603050405020304" pitchFamily="18" charset="0"/>
              </a:rPr>
              <a:t>The </a:t>
            </a:r>
            <a:r>
              <a:rPr lang="en-US" altLang="zh-TW" sz="2800" b="0" dirty="0">
                <a:solidFill>
                  <a:srgbClr val="0000FF"/>
                </a:solidFill>
                <a:latin typeface="LucidaSansTypewriter" pitchFamily="49" charset="0"/>
              </a:rPr>
              <a:t>for</a:t>
            </a:r>
            <a:r>
              <a:rPr lang="en-US" altLang="zh-TW" sz="2800" b="0" dirty="0">
                <a:solidFill>
                  <a:srgbClr val="0000FF"/>
                </a:solidFill>
                <a:latin typeface="Times New Roman" panose="02020603050405020304" pitchFamily="18" charset="0"/>
              </a:rPr>
              <a:t> repetition statement</a:t>
            </a:r>
            <a:r>
              <a:rPr lang="en-US" altLang="zh-TW" sz="2800" b="0" dirty="0">
                <a:solidFill>
                  <a:srgbClr val="000000"/>
                </a:solidFill>
                <a:latin typeface="Times New Roman" panose="02020603050405020304" pitchFamily="18" charset="0"/>
              </a:rPr>
              <a:t> specifies the counter-controlled repetition details in a single line of code.</a:t>
            </a:r>
          </a:p>
          <a:p>
            <a:r>
              <a:rPr lang="en-US" altLang="zh-TW" sz="2800" b="0" dirty="0">
                <a:solidFill>
                  <a:srgbClr val="000000"/>
                </a:solidFill>
                <a:latin typeface="Times New Roman" panose="02020603050405020304" pitchFamily="18" charset="0"/>
              </a:rPr>
              <a:t>The initialization occurs once when the loop is encountered.</a:t>
            </a:r>
          </a:p>
          <a:p>
            <a:r>
              <a:rPr lang="en-US" altLang="zh-TW" sz="2800" b="0" dirty="0">
                <a:solidFill>
                  <a:srgbClr val="000000"/>
                </a:solidFill>
                <a:latin typeface="Times New Roman" panose="02020603050405020304" pitchFamily="18" charset="0"/>
              </a:rPr>
              <a:t>The condition is tested next and each time the body completes.</a:t>
            </a:r>
          </a:p>
          <a:p>
            <a:r>
              <a:rPr lang="en-US" altLang="zh-TW" sz="2800" b="0" dirty="0">
                <a:solidFill>
                  <a:srgbClr val="000000"/>
                </a:solidFill>
                <a:latin typeface="Times New Roman" panose="02020603050405020304" pitchFamily="18" charset="0"/>
              </a:rPr>
              <a:t>The body executes if the condition is true. </a:t>
            </a:r>
          </a:p>
          <a:p>
            <a:r>
              <a:rPr lang="en-US" altLang="zh-TW" sz="2800" b="0" dirty="0">
                <a:solidFill>
                  <a:srgbClr val="000000"/>
                </a:solidFill>
                <a:latin typeface="Times New Roman" panose="02020603050405020304" pitchFamily="18" charset="0"/>
              </a:rPr>
              <a:t>The increment occurs after the body executes.</a:t>
            </a:r>
          </a:p>
          <a:p>
            <a:r>
              <a:rPr lang="en-US" altLang="zh-TW" sz="2800" b="0" dirty="0">
                <a:solidFill>
                  <a:srgbClr val="000000"/>
                </a:solidFill>
                <a:latin typeface="Times New Roman" panose="02020603050405020304" pitchFamily="18" charset="0"/>
              </a:rPr>
              <a:t>Then, the condition is tested again.</a:t>
            </a:r>
          </a:p>
          <a:p>
            <a:r>
              <a:rPr lang="en-US" altLang="zh-TW" sz="2800" b="0" dirty="0">
                <a:solidFill>
                  <a:srgbClr val="000000"/>
                </a:solidFill>
                <a:latin typeface="Times New Roman" panose="02020603050405020304" pitchFamily="18" charset="0"/>
              </a:rPr>
              <a:t>If there is more than one statement in the body of the </a:t>
            </a:r>
            <a:r>
              <a:rPr lang="en-US" altLang="zh-TW" sz="2800" b="0" dirty="0">
                <a:solidFill>
                  <a:srgbClr val="000000"/>
                </a:solidFill>
                <a:latin typeface="Lucida Console" panose="020B0609040504020204" pitchFamily="49" charset="0"/>
              </a:rPr>
              <a:t>for</a:t>
            </a:r>
            <a:r>
              <a:rPr lang="en-US" altLang="zh-TW" sz="2800" b="0" dirty="0">
                <a:solidFill>
                  <a:srgbClr val="000000"/>
                </a:solidFill>
                <a:latin typeface="Times New Roman" panose="02020603050405020304" pitchFamily="18" charset="0"/>
              </a:rPr>
              <a:t>, braces are required to enclose the body of the loop.</a:t>
            </a:r>
          </a:p>
        </p:txBody>
      </p:sp>
    </p:spTree>
    <p:extLst>
      <p:ext uri="{BB962C8B-B14F-4D97-AF65-F5344CB8AC3E}">
        <p14:creationId xmlns:p14="http://schemas.microsoft.com/office/powerpoint/2010/main" val="20791760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D81FD6A-1701-0249-876D-0D46B3A9FD03}"/>
              </a:ext>
            </a:extLst>
          </p:cNvPr>
          <p:cNvSpPr>
            <a:spLocks noGrp="1"/>
          </p:cNvSpPr>
          <p:nvPr>
            <p:ph type="sldNum" sz="quarter" idx="12"/>
          </p:nvPr>
        </p:nvSpPr>
        <p:spPr/>
        <p:txBody>
          <a:bodyPr/>
          <a:lstStyle/>
          <a:p>
            <a:fld id="{4E77BC79-9480-1042-96E1-82B94DA0811E}" type="slidenum">
              <a:rPr lang="en-US" smtClean="0"/>
              <a:t>6</a:t>
            </a:fld>
            <a:endParaRPr lang="en-US"/>
          </a:p>
        </p:txBody>
      </p:sp>
      <p:sp>
        <p:nvSpPr>
          <p:cNvPr id="3" name="Title 2">
            <a:extLst>
              <a:ext uri="{FF2B5EF4-FFF2-40B4-BE49-F238E27FC236}">
                <a16:creationId xmlns:a16="http://schemas.microsoft.com/office/drawing/2014/main" id="{52EEC77E-1F97-1F4C-9F5B-EA383382BFEE}"/>
              </a:ext>
            </a:extLst>
          </p:cNvPr>
          <p:cNvSpPr>
            <a:spLocks noGrp="1"/>
          </p:cNvSpPr>
          <p:nvPr>
            <p:ph type="title"/>
          </p:nvPr>
        </p:nvSpPr>
        <p:spPr/>
        <p:txBody>
          <a:bodyPr/>
          <a:lstStyle/>
          <a:p>
            <a:r>
              <a:rPr lang="en-US" dirty="0"/>
              <a:t>for Repetition Statement Example</a:t>
            </a:r>
          </a:p>
        </p:txBody>
      </p:sp>
      <p:pic>
        <p:nvPicPr>
          <p:cNvPr id="5" name="Picture 1" descr="cpphtp7LOV_04slides_Page_09.png">
            <a:extLst>
              <a:ext uri="{FF2B5EF4-FFF2-40B4-BE49-F238E27FC236}">
                <a16:creationId xmlns:a16="http://schemas.microsoft.com/office/drawing/2014/main" id="{E6B8E0A6-B546-F947-9BFC-7DDB77213771}"/>
              </a:ext>
            </a:extLst>
          </p:cNvPr>
          <p:cNvPicPr>
            <a:picLocks noGrp="1" noChangeAspect="1"/>
          </p:cNvPicPr>
          <p:nvPr isPhoto="1"/>
        </p:nvPicPr>
        <p:blipFill rotWithShape="1">
          <a:blip r:embed="rId3">
            <a:extLst>
              <a:ext uri="{28A0092B-C50C-407E-A947-70E740481C1C}">
                <a14:useLocalDpi xmlns:a14="http://schemas.microsoft.com/office/drawing/2010/main" val="0"/>
              </a:ext>
            </a:extLst>
          </a:blip>
          <a:srcRect t="-1" r="19684" b="34447"/>
          <a:stretch/>
        </p:blipFill>
        <p:spPr bwMode="auto">
          <a:xfrm>
            <a:off x="17370" y="1229249"/>
            <a:ext cx="8813800" cy="43682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EEE46A6D-78B6-B24D-A501-B69B9650A9CA}"/>
              </a:ext>
            </a:extLst>
          </p:cNvPr>
          <p:cNvSpPr/>
          <p:nvPr/>
        </p:nvSpPr>
        <p:spPr>
          <a:xfrm>
            <a:off x="1102407" y="1828800"/>
            <a:ext cx="2777384" cy="230737"/>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1059756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A90CD58-94D4-324F-A81B-981BBB869277}"/>
              </a:ext>
            </a:extLst>
          </p:cNvPr>
          <p:cNvSpPr>
            <a:spLocks noGrp="1"/>
          </p:cNvSpPr>
          <p:nvPr>
            <p:ph type="sldNum" sz="quarter" idx="12"/>
          </p:nvPr>
        </p:nvSpPr>
        <p:spPr/>
        <p:txBody>
          <a:bodyPr/>
          <a:lstStyle/>
          <a:p>
            <a:fld id="{4E77BC79-9480-1042-96E1-82B94DA0811E}" type="slidenum">
              <a:rPr lang="en-US" smtClean="0"/>
              <a:t>7</a:t>
            </a:fld>
            <a:endParaRPr lang="en-US"/>
          </a:p>
        </p:txBody>
      </p:sp>
      <p:sp>
        <p:nvSpPr>
          <p:cNvPr id="3" name="Title 2">
            <a:extLst>
              <a:ext uri="{FF2B5EF4-FFF2-40B4-BE49-F238E27FC236}">
                <a16:creationId xmlns:a16="http://schemas.microsoft.com/office/drawing/2014/main" id="{24E78885-7212-4D46-9D4D-E0EA94188ECA}"/>
              </a:ext>
            </a:extLst>
          </p:cNvPr>
          <p:cNvSpPr>
            <a:spLocks noGrp="1"/>
          </p:cNvSpPr>
          <p:nvPr>
            <p:ph type="title"/>
          </p:nvPr>
        </p:nvSpPr>
        <p:spPr/>
        <p:txBody>
          <a:bodyPr/>
          <a:lstStyle/>
          <a:p>
            <a:r>
              <a:rPr lang="en-US" dirty="0"/>
              <a:t>for Repetition Statement</a:t>
            </a:r>
          </a:p>
        </p:txBody>
      </p:sp>
      <p:pic>
        <p:nvPicPr>
          <p:cNvPr id="5" name="Picture 1" descr="cpphtp7LOV_04slides_Page_10.png">
            <a:extLst>
              <a:ext uri="{FF2B5EF4-FFF2-40B4-BE49-F238E27FC236}">
                <a16:creationId xmlns:a16="http://schemas.microsoft.com/office/drawing/2014/main" id="{DB1FD016-CCF4-F34A-A841-32F02EADBB39}"/>
              </a:ext>
            </a:extLst>
          </p:cNvPr>
          <p:cNvPicPr>
            <a:picLocks noGrp="1" noChangeAspect="1"/>
          </p:cNvPicPr>
          <p:nvPr isPhoto="1"/>
        </p:nvPicPr>
        <p:blipFill>
          <a:blip r:embed="rId3">
            <a:extLst>
              <a:ext uri="{28A0092B-C50C-407E-A947-70E740481C1C}">
                <a14:useLocalDpi xmlns:a14="http://schemas.microsoft.com/office/drawing/2010/main" val="0"/>
              </a:ext>
            </a:extLst>
          </a:blip>
          <a:srcRect l="5905" r="23621" b="53807"/>
          <a:stretch>
            <a:fillRect/>
          </a:stretch>
        </p:blipFill>
        <p:spPr bwMode="auto">
          <a:xfrm>
            <a:off x="309562" y="1646183"/>
            <a:ext cx="8377238" cy="3335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496097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A90CD58-94D4-324F-A81B-981BBB869277}"/>
              </a:ext>
            </a:extLst>
          </p:cNvPr>
          <p:cNvSpPr>
            <a:spLocks noGrp="1"/>
          </p:cNvSpPr>
          <p:nvPr>
            <p:ph type="sldNum" sz="quarter" idx="12"/>
          </p:nvPr>
        </p:nvSpPr>
        <p:spPr/>
        <p:txBody>
          <a:bodyPr/>
          <a:lstStyle/>
          <a:p>
            <a:fld id="{4E77BC79-9480-1042-96E1-82B94DA0811E}" type="slidenum">
              <a:rPr lang="en-US" smtClean="0"/>
              <a:t>8</a:t>
            </a:fld>
            <a:endParaRPr lang="en-US"/>
          </a:p>
        </p:txBody>
      </p:sp>
      <p:sp>
        <p:nvSpPr>
          <p:cNvPr id="3" name="Title 2">
            <a:extLst>
              <a:ext uri="{FF2B5EF4-FFF2-40B4-BE49-F238E27FC236}">
                <a16:creationId xmlns:a16="http://schemas.microsoft.com/office/drawing/2014/main" id="{24E78885-7212-4D46-9D4D-E0EA94188ECA}"/>
              </a:ext>
            </a:extLst>
          </p:cNvPr>
          <p:cNvSpPr>
            <a:spLocks noGrp="1"/>
          </p:cNvSpPr>
          <p:nvPr>
            <p:ph type="title"/>
          </p:nvPr>
        </p:nvSpPr>
        <p:spPr/>
        <p:txBody>
          <a:bodyPr/>
          <a:lstStyle/>
          <a:p>
            <a:r>
              <a:rPr lang="en-US" dirty="0"/>
              <a:t>for Repetition Statement</a:t>
            </a:r>
          </a:p>
        </p:txBody>
      </p:sp>
      <p:pic>
        <p:nvPicPr>
          <p:cNvPr id="6" name="Picture 1" descr="cpphtp7LOV_04slides_Page_18.png">
            <a:extLst>
              <a:ext uri="{FF2B5EF4-FFF2-40B4-BE49-F238E27FC236}">
                <a16:creationId xmlns:a16="http://schemas.microsoft.com/office/drawing/2014/main" id="{B96C9025-8FDC-204A-B39B-3DC17161D603}"/>
              </a:ext>
            </a:extLst>
          </p:cNvPr>
          <p:cNvPicPr>
            <a:picLocks noGrp="1" noChangeAspect="1"/>
          </p:cNvPicPr>
          <p:nvPr isPhoto="1"/>
        </p:nvPicPr>
        <p:blipFill rotWithShape="1">
          <a:blip r:embed="rId3" cstate="print">
            <a:extLst>
              <a:ext uri="{28A0092B-C50C-407E-A947-70E740481C1C}">
                <a14:useLocalDpi xmlns:a14="http://schemas.microsoft.com/office/drawing/2010/main" val="0"/>
              </a:ext>
            </a:extLst>
          </a:blip>
          <a:srcRect l="3937" r="15747" b="12293"/>
          <a:stretch/>
        </p:blipFill>
        <p:spPr bwMode="auto">
          <a:xfrm>
            <a:off x="1115616" y="1223652"/>
            <a:ext cx="6968639" cy="4621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428227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BE45265-1904-B241-A3CF-D03353E53AF5}"/>
              </a:ext>
            </a:extLst>
          </p:cNvPr>
          <p:cNvSpPr>
            <a:spLocks noGrp="1"/>
          </p:cNvSpPr>
          <p:nvPr>
            <p:ph type="sldNum" sz="quarter" idx="12"/>
          </p:nvPr>
        </p:nvSpPr>
        <p:spPr/>
        <p:txBody>
          <a:bodyPr/>
          <a:lstStyle/>
          <a:p>
            <a:fld id="{4E77BC79-9480-1042-96E1-82B94DA0811E}" type="slidenum">
              <a:rPr lang="en-US" smtClean="0"/>
              <a:t>9</a:t>
            </a:fld>
            <a:endParaRPr lang="en-US"/>
          </a:p>
        </p:txBody>
      </p:sp>
      <p:sp>
        <p:nvSpPr>
          <p:cNvPr id="3" name="Title 2">
            <a:extLst>
              <a:ext uri="{FF2B5EF4-FFF2-40B4-BE49-F238E27FC236}">
                <a16:creationId xmlns:a16="http://schemas.microsoft.com/office/drawing/2014/main" id="{26104D36-977F-9D42-A573-CEA97587D7AE}"/>
              </a:ext>
            </a:extLst>
          </p:cNvPr>
          <p:cNvSpPr>
            <a:spLocks noGrp="1"/>
          </p:cNvSpPr>
          <p:nvPr>
            <p:ph type="title"/>
          </p:nvPr>
        </p:nvSpPr>
        <p:spPr/>
        <p:txBody>
          <a:bodyPr/>
          <a:lstStyle/>
          <a:p>
            <a:r>
              <a:rPr lang="en-US" dirty="0"/>
              <a:t>for vs while</a:t>
            </a:r>
          </a:p>
        </p:txBody>
      </p:sp>
      <p:sp>
        <p:nvSpPr>
          <p:cNvPr id="4" name="Content Placeholder 3">
            <a:extLst>
              <a:ext uri="{FF2B5EF4-FFF2-40B4-BE49-F238E27FC236}">
                <a16:creationId xmlns:a16="http://schemas.microsoft.com/office/drawing/2014/main" id="{3BAD58BF-D141-9D44-81F2-B343606E80F2}"/>
              </a:ext>
            </a:extLst>
          </p:cNvPr>
          <p:cNvSpPr>
            <a:spLocks noGrp="1"/>
          </p:cNvSpPr>
          <p:nvPr>
            <p:ph idx="1"/>
          </p:nvPr>
        </p:nvSpPr>
        <p:spPr/>
        <p:txBody>
          <a:bodyPr/>
          <a:lstStyle/>
          <a:p>
            <a:pPr>
              <a:lnSpc>
                <a:spcPct val="80000"/>
              </a:lnSpc>
            </a:pPr>
            <a:r>
              <a:rPr lang="en-US" altLang="zh-TW" sz="2300" dirty="0">
                <a:solidFill>
                  <a:srgbClr val="000000"/>
                </a:solidFill>
                <a:latin typeface="Times New Roman" panose="02020603050405020304" pitchFamily="18" charset="0"/>
              </a:rPr>
              <a:t>The general form of the </a:t>
            </a:r>
            <a:r>
              <a:rPr lang="en-US" altLang="zh-TW" sz="2300" dirty="0">
                <a:solidFill>
                  <a:srgbClr val="000000"/>
                </a:solidFill>
                <a:latin typeface="Lucida Console" panose="020B0609040504020204" pitchFamily="49" charset="0"/>
              </a:rPr>
              <a:t>for</a:t>
            </a:r>
            <a:r>
              <a:rPr lang="en-US" altLang="zh-TW" sz="2300" dirty="0">
                <a:solidFill>
                  <a:srgbClr val="000000"/>
                </a:solidFill>
                <a:latin typeface="Times New Roman" panose="02020603050405020304" pitchFamily="18" charset="0"/>
              </a:rPr>
              <a:t> statement is </a:t>
            </a:r>
          </a:p>
          <a:p>
            <a:pPr lvl="2">
              <a:lnSpc>
                <a:spcPct val="80000"/>
              </a:lnSpc>
            </a:pPr>
            <a:r>
              <a:rPr lang="en-US" altLang="zh-TW" sz="1800" dirty="0">
                <a:solidFill>
                  <a:srgbClr val="0000FF"/>
                </a:solidFill>
                <a:latin typeface="Lucida Console" panose="020B0609040504020204" pitchFamily="49" charset="0"/>
              </a:rPr>
              <a:t>for</a:t>
            </a:r>
            <a:r>
              <a:rPr lang="en-US" altLang="zh-TW" sz="1800" dirty="0">
                <a:solidFill>
                  <a:srgbClr val="000000"/>
                </a:solidFill>
                <a:latin typeface="Lucida Console" panose="020B0609040504020204" pitchFamily="49" charset="0"/>
              </a:rPr>
              <a:t> ( </a:t>
            </a:r>
            <a:r>
              <a:rPr lang="en-US" altLang="zh-TW" sz="1800" i="1" dirty="0">
                <a:solidFill>
                  <a:srgbClr val="000000"/>
                </a:solidFill>
                <a:latin typeface="AGaramond" pitchFamily="50" charset="0"/>
              </a:rPr>
              <a:t>initialization</a:t>
            </a:r>
            <a:r>
              <a:rPr lang="en-US" altLang="zh-TW" sz="1800" dirty="0">
                <a:solidFill>
                  <a:srgbClr val="000000"/>
                </a:solidFill>
                <a:latin typeface="Lucida Console" panose="020B0609040504020204" pitchFamily="49" charset="0"/>
              </a:rPr>
              <a:t>;</a:t>
            </a:r>
            <a:r>
              <a:rPr lang="en-US" altLang="zh-TW" sz="1800" i="1" dirty="0">
                <a:solidFill>
                  <a:srgbClr val="000000"/>
                </a:solidFill>
                <a:latin typeface="Lucida Console" panose="020B0609040504020204" pitchFamily="49" charset="0"/>
              </a:rPr>
              <a:t> </a:t>
            </a:r>
            <a:r>
              <a:rPr lang="en-US" altLang="zh-TW" sz="1800" i="1" dirty="0" err="1">
                <a:solidFill>
                  <a:srgbClr val="000000"/>
                </a:solidFill>
                <a:latin typeface="AGaramond" pitchFamily="50" charset="0"/>
              </a:rPr>
              <a:t>loopContinuationCondition</a:t>
            </a:r>
            <a:r>
              <a:rPr lang="en-US" altLang="zh-TW" sz="1800" dirty="0">
                <a:solidFill>
                  <a:srgbClr val="000000"/>
                </a:solidFill>
                <a:latin typeface="Lucida Console" panose="020B0609040504020204" pitchFamily="49" charset="0"/>
              </a:rPr>
              <a:t>;</a:t>
            </a:r>
            <a:r>
              <a:rPr lang="en-US" altLang="zh-TW" sz="1800" i="1" dirty="0">
                <a:solidFill>
                  <a:srgbClr val="000000"/>
                </a:solidFill>
                <a:latin typeface="Lucida Console" panose="020B0609040504020204" pitchFamily="49" charset="0"/>
              </a:rPr>
              <a:t> </a:t>
            </a:r>
            <a:r>
              <a:rPr lang="en-US" altLang="zh-TW" sz="1800" i="1" dirty="0">
                <a:solidFill>
                  <a:srgbClr val="000000"/>
                </a:solidFill>
                <a:latin typeface="AGaramond" pitchFamily="50" charset="0"/>
              </a:rPr>
              <a:t>increment</a:t>
            </a:r>
            <a:r>
              <a:rPr lang="en-US" altLang="zh-TW" sz="1800" i="1" dirty="0">
                <a:solidFill>
                  <a:srgbClr val="000000"/>
                </a:solidFill>
                <a:latin typeface="Lucida Console" panose="020B0609040504020204" pitchFamily="49" charset="0"/>
              </a:rPr>
              <a:t> </a:t>
            </a:r>
            <a:r>
              <a:rPr lang="en-US" altLang="zh-TW" sz="1800" dirty="0">
                <a:solidFill>
                  <a:srgbClr val="000000"/>
                </a:solidFill>
                <a:latin typeface="Lucida Console" panose="020B0609040504020204" pitchFamily="49" charset="0"/>
              </a:rPr>
              <a:t>)</a:t>
            </a:r>
            <a:r>
              <a:rPr lang="en-US" altLang="zh-TW" sz="1800" i="1" dirty="0">
                <a:solidFill>
                  <a:srgbClr val="000000"/>
                </a:solidFill>
                <a:latin typeface="Lucida Console" panose="020B0609040504020204" pitchFamily="49" charset="0"/>
              </a:rPr>
              <a:t> </a:t>
            </a:r>
            <a:br>
              <a:rPr lang="en-US" altLang="zh-TW" sz="1800" i="1" dirty="0">
                <a:solidFill>
                  <a:srgbClr val="000000"/>
                </a:solidFill>
                <a:latin typeface="Lucida Console" panose="020B0609040504020204" pitchFamily="49" charset="0"/>
              </a:rPr>
            </a:br>
            <a:r>
              <a:rPr lang="en-US" altLang="zh-TW" sz="1800" i="1" dirty="0">
                <a:solidFill>
                  <a:srgbClr val="000000"/>
                </a:solidFill>
                <a:latin typeface="Lucida Console" panose="020B0609040504020204" pitchFamily="49" charset="0"/>
              </a:rPr>
              <a:t>   </a:t>
            </a:r>
            <a:r>
              <a:rPr lang="en-US" altLang="zh-TW" sz="1800" i="1" dirty="0">
                <a:solidFill>
                  <a:srgbClr val="000000"/>
                </a:solidFill>
                <a:latin typeface="AGaramond" pitchFamily="50" charset="0"/>
              </a:rPr>
              <a:t>statement</a:t>
            </a:r>
          </a:p>
          <a:p>
            <a:pPr>
              <a:lnSpc>
                <a:spcPct val="80000"/>
              </a:lnSpc>
            </a:pPr>
            <a:r>
              <a:rPr lang="en-US" altLang="zh-TW" sz="2300" dirty="0">
                <a:solidFill>
                  <a:srgbClr val="000000"/>
                </a:solidFill>
                <a:latin typeface="Times New Roman" panose="02020603050405020304" pitchFamily="18" charset="0"/>
              </a:rPr>
              <a:t>where the </a:t>
            </a:r>
            <a:r>
              <a:rPr lang="en-US" altLang="zh-TW" sz="2300" i="1" dirty="0">
                <a:solidFill>
                  <a:srgbClr val="000000"/>
                </a:solidFill>
                <a:latin typeface="Times New Roman" panose="02020603050405020304" pitchFamily="18" charset="0"/>
              </a:rPr>
              <a:t>initialization </a:t>
            </a:r>
            <a:r>
              <a:rPr lang="en-US" altLang="zh-TW" sz="2300" dirty="0">
                <a:solidFill>
                  <a:srgbClr val="000000"/>
                </a:solidFill>
                <a:latin typeface="Times New Roman" panose="02020603050405020304" pitchFamily="18" charset="0"/>
              </a:rPr>
              <a:t>expression initializes the loop’s control variable, </a:t>
            </a:r>
            <a:r>
              <a:rPr lang="en-US" altLang="zh-TW" sz="2300" i="1" dirty="0" err="1">
                <a:solidFill>
                  <a:srgbClr val="000000"/>
                </a:solidFill>
                <a:latin typeface="Times New Roman" panose="02020603050405020304" pitchFamily="18" charset="0"/>
              </a:rPr>
              <a:t>loopContinuationCondition</a:t>
            </a:r>
            <a:r>
              <a:rPr lang="en-US" altLang="zh-TW" sz="2300" i="1" dirty="0">
                <a:solidFill>
                  <a:srgbClr val="000000"/>
                </a:solidFill>
                <a:latin typeface="Times New Roman" panose="02020603050405020304" pitchFamily="18" charset="0"/>
              </a:rPr>
              <a:t> </a:t>
            </a:r>
            <a:r>
              <a:rPr lang="en-US" altLang="zh-TW" sz="2300" dirty="0">
                <a:solidFill>
                  <a:srgbClr val="000000"/>
                </a:solidFill>
                <a:latin typeface="Times New Roman" panose="02020603050405020304" pitchFamily="18" charset="0"/>
              </a:rPr>
              <a:t>determines whether the loop should continue executing and </a:t>
            </a:r>
            <a:r>
              <a:rPr lang="en-US" altLang="zh-TW" sz="2300" i="1" dirty="0">
                <a:solidFill>
                  <a:srgbClr val="000000"/>
                </a:solidFill>
                <a:latin typeface="Times New Roman" panose="02020603050405020304" pitchFamily="18" charset="0"/>
              </a:rPr>
              <a:t>increment</a:t>
            </a:r>
            <a:r>
              <a:rPr lang="en-US" altLang="zh-TW" sz="2300" dirty="0">
                <a:solidFill>
                  <a:srgbClr val="000000"/>
                </a:solidFill>
                <a:latin typeface="Times New Roman" panose="02020603050405020304" pitchFamily="18" charset="0"/>
              </a:rPr>
              <a:t> increments the control variable.</a:t>
            </a:r>
          </a:p>
          <a:p>
            <a:pPr>
              <a:lnSpc>
                <a:spcPct val="80000"/>
              </a:lnSpc>
            </a:pPr>
            <a:r>
              <a:rPr lang="en-US" altLang="zh-TW" sz="2300" dirty="0">
                <a:solidFill>
                  <a:srgbClr val="000000"/>
                </a:solidFill>
                <a:latin typeface="Times New Roman" panose="02020603050405020304" pitchFamily="18" charset="0"/>
              </a:rPr>
              <a:t>In most cases, the </a:t>
            </a:r>
            <a:r>
              <a:rPr lang="en-US" altLang="zh-TW" sz="2300" dirty="0">
                <a:solidFill>
                  <a:srgbClr val="000000"/>
                </a:solidFill>
                <a:latin typeface="Lucida Console" panose="020B0609040504020204" pitchFamily="49" charset="0"/>
              </a:rPr>
              <a:t>for</a:t>
            </a:r>
            <a:r>
              <a:rPr lang="en-US" altLang="zh-TW" sz="2300" dirty="0">
                <a:solidFill>
                  <a:srgbClr val="000000"/>
                </a:solidFill>
                <a:latin typeface="Times New Roman" panose="02020603050405020304" pitchFamily="18" charset="0"/>
              </a:rPr>
              <a:t> statement can be represented by an equivalent </a:t>
            </a:r>
            <a:r>
              <a:rPr lang="en-US" altLang="zh-TW" sz="2300" dirty="0">
                <a:solidFill>
                  <a:srgbClr val="000000"/>
                </a:solidFill>
                <a:latin typeface="Lucida Console" panose="020B0609040504020204" pitchFamily="49" charset="0"/>
              </a:rPr>
              <a:t>while</a:t>
            </a:r>
            <a:r>
              <a:rPr lang="en-US" altLang="zh-TW" sz="2300" dirty="0">
                <a:solidFill>
                  <a:srgbClr val="000000"/>
                </a:solidFill>
                <a:latin typeface="Times New Roman" panose="02020603050405020304" pitchFamily="18" charset="0"/>
              </a:rPr>
              <a:t> statement, as follows:</a:t>
            </a:r>
          </a:p>
          <a:p>
            <a:pPr lvl="2">
              <a:lnSpc>
                <a:spcPct val="80000"/>
              </a:lnSpc>
            </a:pPr>
            <a:r>
              <a:rPr lang="en-US" altLang="zh-TW" sz="1800" i="1" dirty="0">
                <a:solidFill>
                  <a:srgbClr val="000000"/>
                </a:solidFill>
                <a:latin typeface="AGaramond" pitchFamily="50" charset="0"/>
              </a:rPr>
              <a:t>initialization</a:t>
            </a:r>
            <a:r>
              <a:rPr lang="en-US" altLang="zh-TW" sz="1800" dirty="0">
                <a:solidFill>
                  <a:srgbClr val="000000"/>
                </a:solidFill>
                <a:latin typeface="Lucida Console" panose="020B0609040504020204" pitchFamily="49" charset="0"/>
              </a:rPr>
              <a:t>;</a:t>
            </a:r>
            <a:br>
              <a:rPr lang="en-US" altLang="zh-TW" sz="1800" dirty="0">
                <a:solidFill>
                  <a:srgbClr val="000000"/>
                </a:solidFill>
                <a:latin typeface="Lucida Console" panose="020B0609040504020204" pitchFamily="49" charset="0"/>
              </a:rPr>
            </a:br>
            <a:br>
              <a:rPr lang="en-US" altLang="zh-TW" sz="1800" dirty="0">
                <a:solidFill>
                  <a:srgbClr val="0000FF"/>
                </a:solidFill>
                <a:latin typeface="Lucida Console" panose="020B0609040504020204" pitchFamily="49" charset="0"/>
              </a:rPr>
            </a:br>
            <a:r>
              <a:rPr lang="en-US" altLang="zh-TW" sz="1800" dirty="0">
                <a:solidFill>
                  <a:srgbClr val="0000FF"/>
                </a:solidFill>
                <a:latin typeface="Lucida Console" panose="020B0609040504020204" pitchFamily="49" charset="0"/>
              </a:rPr>
              <a:t>while</a:t>
            </a:r>
            <a:r>
              <a:rPr lang="en-US" altLang="zh-TW" sz="1800" dirty="0">
                <a:solidFill>
                  <a:srgbClr val="000000"/>
                </a:solidFill>
                <a:latin typeface="Lucida Console" panose="020B0609040504020204" pitchFamily="49" charset="0"/>
              </a:rPr>
              <a:t> (</a:t>
            </a:r>
            <a:r>
              <a:rPr lang="en-US" altLang="zh-TW" sz="1800" i="1" dirty="0">
                <a:solidFill>
                  <a:srgbClr val="000000"/>
                </a:solidFill>
                <a:latin typeface="Lucida Console" panose="020B0609040504020204" pitchFamily="49" charset="0"/>
              </a:rPr>
              <a:t> </a:t>
            </a:r>
            <a:r>
              <a:rPr lang="en-US" altLang="zh-TW" sz="1800" i="1" dirty="0" err="1">
                <a:solidFill>
                  <a:srgbClr val="000000"/>
                </a:solidFill>
                <a:latin typeface="AGaramond" pitchFamily="50" charset="0"/>
              </a:rPr>
              <a:t>loopContinuationCondition</a:t>
            </a:r>
            <a:r>
              <a:rPr lang="en-US" altLang="zh-TW" sz="1800" i="1" dirty="0">
                <a:solidFill>
                  <a:srgbClr val="000000"/>
                </a:solidFill>
                <a:latin typeface="Lucida Console" panose="020B0609040504020204" pitchFamily="49" charset="0"/>
              </a:rPr>
              <a:t> </a:t>
            </a:r>
            <a:r>
              <a:rPr lang="en-US" altLang="zh-TW" sz="1800" dirty="0">
                <a:solidFill>
                  <a:srgbClr val="000000"/>
                </a:solidFill>
                <a:latin typeface="Lucida Console" panose="020B0609040504020204" pitchFamily="49" charset="0"/>
              </a:rPr>
              <a:t>)</a:t>
            </a:r>
            <a:br>
              <a:rPr lang="en-US" altLang="zh-TW" sz="1800" i="1" dirty="0">
                <a:solidFill>
                  <a:srgbClr val="000000"/>
                </a:solidFill>
                <a:latin typeface="Lucida Console" panose="020B0609040504020204" pitchFamily="49" charset="0"/>
              </a:rPr>
            </a:br>
            <a:r>
              <a:rPr lang="en-US" altLang="zh-TW" sz="1800" dirty="0">
                <a:solidFill>
                  <a:srgbClr val="000000"/>
                </a:solidFill>
                <a:latin typeface="Lucida Console" panose="020B0609040504020204" pitchFamily="49" charset="0"/>
              </a:rPr>
              <a:t>{</a:t>
            </a:r>
            <a:br>
              <a:rPr lang="en-US" altLang="zh-TW" sz="1800" i="1" dirty="0">
                <a:solidFill>
                  <a:srgbClr val="000000"/>
                </a:solidFill>
                <a:latin typeface="Lucida Console" panose="020B0609040504020204" pitchFamily="49" charset="0"/>
              </a:rPr>
            </a:br>
            <a:r>
              <a:rPr lang="en-US" altLang="zh-TW" sz="1800" i="1" dirty="0">
                <a:solidFill>
                  <a:srgbClr val="000000"/>
                </a:solidFill>
                <a:latin typeface="Lucida Console" panose="020B0609040504020204" pitchFamily="49" charset="0"/>
              </a:rPr>
              <a:t>   </a:t>
            </a:r>
            <a:r>
              <a:rPr lang="en-US" altLang="zh-TW" sz="1800" i="1" dirty="0">
                <a:solidFill>
                  <a:srgbClr val="000000"/>
                </a:solidFill>
                <a:latin typeface="AGaramond" pitchFamily="50" charset="0"/>
              </a:rPr>
              <a:t>statement</a:t>
            </a:r>
            <a:br>
              <a:rPr lang="en-US" altLang="zh-TW" sz="1800" i="1" dirty="0">
                <a:solidFill>
                  <a:srgbClr val="000000"/>
                </a:solidFill>
                <a:latin typeface="AGaramond" pitchFamily="50" charset="0"/>
              </a:rPr>
            </a:br>
            <a:r>
              <a:rPr lang="en-US" altLang="zh-TW" sz="1800" i="1" dirty="0">
                <a:solidFill>
                  <a:srgbClr val="000000"/>
                </a:solidFill>
                <a:latin typeface="Lucida Console" panose="020B0609040504020204" pitchFamily="49" charset="0"/>
              </a:rPr>
              <a:t>   </a:t>
            </a:r>
            <a:r>
              <a:rPr lang="en-US" altLang="zh-TW" sz="1800" i="1" dirty="0">
                <a:solidFill>
                  <a:srgbClr val="000000"/>
                </a:solidFill>
                <a:latin typeface="AGaramond" pitchFamily="50" charset="0"/>
              </a:rPr>
              <a:t>increment</a:t>
            </a:r>
            <a:r>
              <a:rPr lang="en-US" altLang="zh-TW" sz="1800" dirty="0">
                <a:solidFill>
                  <a:srgbClr val="000000"/>
                </a:solidFill>
                <a:latin typeface="Lucida Console" panose="020B0609040504020204" pitchFamily="49" charset="0"/>
              </a:rPr>
              <a:t>;</a:t>
            </a:r>
            <a:br>
              <a:rPr lang="en-US" altLang="zh-TW" sz="1800" i="1" dirty="0">
                <a:solidFill>
                  <a:srgbClr val="000000"/>
                </a:solidFill>
                <a:latin typeface="Lucida Console" panose="020B0609040504020204" pitchFamily="49" charset="0"/>
              </a:rPr>
            </a:br>
            <a:r>
              <a:rPr lang="en-US" altLang="zh-TW" sz="1800" dirty="0">
                <a:solidFill>
                  <a:srgbClr val="000000"/>
                </a:solidFill>
                <a:latin typeface="Lucida Console" panose="020B0609040504020204" pitchFamily="49" charset="0"/>
              </a:rPr>
              <a:t>}</a:t>
            </a:r>
          </a:p>
          <a:p>
            <a:endParaRPr lang="zh-TW" altLang="en-US" dirty="0"/>
          </a:p>
          <a:p>
            <a:endParaRPr lang="en-US" dirty="0"/>
          </a:p>
        </p:txBody>
      </p:sp>
    </p:spTree>
    <p:extLst>
      <p:ext uri="{BB962C8B-B14F-4D97-AF65-F5344CB8AC3E}">
        <p14:creationId xmlns:p14="http://schemas.microsoft.com/office/powerpoint/2010/main" val="36256332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2992</TotalTime>
  <Words>2201</Words>
  <Application>Microsoft Macintosh PowerPoint</Application>
  <PresentationFormat>On-screen Show (4:3)</PresentationFormat>
  <Paragraphs>205</Paragraphs>
  <Slides>26</Slides>
  <Notes>17</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26</vt:i4>
      </vt:variant>
    </vt:vector>
  </HeadingPairs>
  <TitlesOfParts>
    <vt:vector size="38" baseType="lpstr">
      <vt:lpstr>AGaramond</vt:lpstr>
      <vt:lpstr>LucidaSansTypewriter</vt:lpstr>
      <vt:lpstr>San Serif</vt:lpstr>
      <vt:lpstr>San Serif</vt:lpstr>
      <vt:lpstr>Sen sarif</vt:lpstr>
      <vt:lpstr>Arial</vt:lpstr>
      <vt:lpstr>Calibri</vt:lpstr>
      <vt:lpstr>Lucida Console</vt:lpstr>
      <vt:lpstr>Times New Roman</vt:lpstr>
      <vt:lpstr>Wingdings</vt:lpstr>
      <vt:lpstr>Wingdings 3</vt:lpstr>
      <vt:lpstr>Office Theme</vt:lpstr>
      <vt:lpstr>Lecture 4: Control Statements – Part II</vt:lpstr>
      <vt:lpstr>Learning Objectives</vt:lpstr>
      <vt:lpstr>Counter-based Control Flow</vt:lpstr>
      <vt:lpstr>Revisit the Counter-based While Loop </vt:lpstr>
      <vt:lpstr>for Repetition Statement</vt:lpstr>
      <vt:lpstr>for Repetition Statement Example</vt:lpstr>
      <vt:lpstr>for Repetition Statement</vt:lpstr>
      <vt:lpstr>for Repetition Statement</vt:lpstr>
      <vt:lpstr>for vs while</vt:lpstr>
      <vt:lpstr>Example: Rewrite while to for</vt:lpstr>
      <vt:lpstr>Increment a Counter</vt:lpstr>
      <vt:lpstr>for Repetition Statement Pitfall!</vt:lpstr>
      <vt:lpstr>Examples using for Repetition Statement</vt:lpstr>
      <vt:lpstr>Example</vt:lpstr>
      <vt:lpstr>Example using for statement</vt:lpstr>
      <vt:lpstr>Example using for statement</vt:lpstr>
      <vt:lpstr>Example using for statement</vt:lpstr>
      <vt:lpstr>Example using for statement</vt:lpstr>
      <vt:lpstr>Example using for statement</vt:lpstr>
      <vt:lpstr>Example using for statement</vt:lpstr>
      <vt:lpstr>do…while Repetition Statement</vt:lpstr>
      <vt:lpstr>do…while Repetition Statement</vt:lpstr>
      <vt:lpstr>do…while Repetition Statement</vt:lpstr>
      <vt:lpstr>do…while Repetition Statement</vt:lpstr>
      <vt:lpstr>Summary</vt:lpstr>
      <vt:lpstr>LAB: Iteration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 Introduction to Computer Design Problems</dc:title>
  <dc:creator>Huang, Tsung-Wei</dc:creator>
  <cp:lastModifiedBy>Tsung-Wei Huang</cp:lastModifiedBy>
  <cp:revision>400</cp:revision>
  <dcterms:created xsi:type="dcterms:W3CDTF">2020-01-09T06:22:26Z</dcterms:created>
  <dcterms:modified xsi:type="dcterms:W3CDTF">2021-09-30T23:13:25Z</dcterms:modified>
</cp:coreProperties>
</file>